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Ex1.xml" ContentType="application/vnd.ms-office.chartex+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0" r:id="rId1"/>
  </p:sldMasterIdLst>
  <p:notesMasterIdLst>
    <p:notesMasterId r:id="rId23"/>
  </p:notesMasterIdLst>
  <p:handoutMasterIdLst>
    <p:handoutMasterId r:id="rId24"/>
  </p:handoutMasterIdLst>
  <p:sldIdLst>
    <p:sldId id="300" r:id="rId2"/>
    <p:sldId id="285" r:id="rId3"/>
    <p:sldId id="301" r:id="rId4"/>
    <p:sldId id="260" r:id="rId5"/>
    <p:sldId id="261" r:id="rId6"/>
    <p:sldId id="287" r:id="rId7"/>
    <p:sldId id="289" r:id="rId8"/>
    <p:sldId id="293" r:id="rId9"/>
    <p:sldId id="295" r:id="rId10"/>
    <p:sldId id="283" r:id="rId11"/>
    <p:sldId id="288" r:id="rId12"/>
    <p:sldId id="290" r:id="rId13"/>
    <p:sldId id="266" r:id="rId14"/>
    <p:sldId id="302" r:id="rId15"/>
    <p:sldId id="298" r:id="rId16"/>
    <p:sldId id="297" r:id="rId17"/>
    <p:sldId id="296" r:id="rId18"/>
    <p:sldId id="291" r:id="rId19"/>
    <p:sldId id="299" r:id="rId20"/>
    <p:sldId id="303" r:id="rId21"/>
    <p:sldId id="292" r:id="rId22"/>
  </p:sldIdLst>
  <p:sldSz cx="9144000" cy="5143500" type="screen16x9"/>
  <p:notesSz cx="7010400" cy="92964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Lato" panose="020F0502020204030203" pitchFamily="34" charset="0"/>
      <p:regular r:id="rId31"/>
      <p:bold r:id="rId32"/>
      <p:italic r:id="rId33"/>
      <p:boldItalic r:id="rId34"/>
    </p:embeddedFont>
    <p:embeddedFont>
      <p:font typeface="Lato Black" panose="020F0502020204030203" pitchFamily="34" charset="0"/>
      <p:bold r:id="rId35"/>
      <p:boldItalic r:id="rId36"/>
    </p:embeddedFont>
    <p:embeddedFont>
      <p:font typeface="Lora" pitchFamily="2" charset="77"/>
      <p:regular r:id="rId37"/>
      <p:bold r:id="rId38"/>
      <p:italic r:id="rId39"/>
      <p:boldItalic r:id="rId40"/>
    </p:embeddedFont>
    <p:embeddedFont>
      <p:font typeface="Open Sans" panose="020B0606030504020204" pitchFamily="34" charset="0"/>
      <p:regular r:id="rId41"/>
      <p:bold r:id="rId42"/>
      <p:italic r:id="rId43"/>
      <p:boldItalic r:id="rId44"/>
    </p:embeddedFont>
    <p:embeddedFont>
      <p:font typeface="Wingdings 3" pitchFamily="2" charset="2"/>
      <p:regular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2A8A"/>
    <a:srgbClr val="4F009E"/>
    <a:srgbClr val="009999"/>
    <a:srgbClr val="000000"/>
    <a:srgbClr val="00CC99"/>
    <a:srgbClr val="CCECFF"/>
    <a:srgbClr val="F2F2F2"/>
    <a:srgbClr val="FFCC66"/>
    <a:srgbClr val="728B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BED584-1BB7-4E4F-82A6-EE4BCE5788C2}" v="156" dt="2022-04-25T18:27:02.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0602" autoAdjust="0"/>
  </p:normalViewPr>
  <p:slideViewPr>
    <p:cSldViewPr snapToGrid="0">
      <p:cViewPr varScale="1">
        <p:scale>
          <a:sx n="122" d="100"/>
          <a:sy n="122" d="100"/>
        </p:scale>
        <p:origin x="256" y="19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pschaaf\Desktop\Reported%20Concerns%20jan22.csv"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b="1" i="0" baseline="0" dirty="0">
                <a:solidFill>
                  <a:schemeClr val="accent1">
                    <a:lumMod val="75000"/>
                  </a:schemeClr>
                </a:solidFill>
              </a:rPr>
              <a:t>OCPO Intakes by fiscal year:  FY96 - FY21</a:t>
            </a:r>
          </a:p>
        </c:rich>
      </c:tx>
      <c:layout>
        <c:manualLayout>
          <c:xMode val="edge"/>
          <c:yMode val="edge"/>
          <c:x val="1.050184771002597E-2"/>
          <c:y val="1.7135324538999054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5.5905294283488088E-2"/>
          <c:y val="0.15630496740015751"/>
          <c:w val="0.91324515713190724"/>
          <c:h val="0.72777500913651616"/>
        </c:manualLayout>
      </c:layout>
      <c:lineChart>
        <c:grouping val="standard"/>
        <c:varyColors val="0"/>
        <c:ser>
          <c:idx val="0"/>
          <c:order val="0"/>
          <c:tx>
            <c:strRef>
              <c:f>Sheet1!$B$1</c:f>
              <c:strCache>
                <c:ptCount val="1"/>
                <c:pt idx="0">
                  <c:v>OCPO Complaints annually</c:v>
                </c:pt>
              </c:strCache>
            </c:strRef>
          </c:tx>
          <c:spPr>
            <a:ln w="22225" cap="rnd" cmpd="sng" algn="ctr">
              <a:solidFill>
                <a:schemeClr val="accent1"/>
              </a:solidFill>
              <a:round/>
            </a:ln>
            <a:effectLst/>
          </c:spPr>
          <c:marker>
            <c:symbol val="none"/>
          </c:marker>
          <c:cat>
            <c:strRef>
              <c:f>Sheet1!$A$2:$A$27</c:f>
              <c:strCache>
                <c:ptCount val="26"/>
                <c:pt idx="0">
                  <c:v>FY96</c:v>
                </c:pt>
                <c:pt idx="1">
                  <c:v>97</c:v>
                </c:pt>
                <c:pt idx="2">
                  <c:v>98</c:v>
                </c:pt>
                <c:pt idx="3">
                  <c:v>99</c:v>
                </c:pt>
                <c:pt idx="4">
                  <c:v>0</c:v>
                </c:pt>
                <c:pt idx="5">
                  <c:v>1</c:v>
                </c:pt>
                <c:pt idx="6">
                  <c:v>2</c:v>
                </c:pt>
                <c:pt idx="7">
                  <c:v>3</c:v>
                </c:pt>
                <c:pt idx="8">
                  <c:v>4</c:v>
                </c:pt>
                <c:pt idx="9">
                  <c:v>5</c:v>
                </c:pt>
                <c:pt idx="10">
                  <c:v>6</c:v>
                </c:pt>
                <c:pt idx="11">
                  <c:v>7</c:v>
                </c:pt>
                <c:pt idx="12">
                  <c:v>8</c:v>
                </c:pt>
                <c:pt idx="13">
                  <c:v>9</c:v>
                </c:pt>
                <c:pt idx="14">
                  <c:v>10</c:v>
                </c:pt>
                <c:pt idx="15">
                  <c:v>11</c:v>
                </c:pt>
                <c:pt idx="16">
                  <c:v>12</c:v>
                </c:pt>
                <c:pt idx="17">
                  <c:v>13</c:v>
                </c:pt>
                <c:pt idx="18">
                  <c:v>14</c:v>
                </c:pt>
                <c:pt idx="19">
                  <c:v>15</c:v>
                </c:pt>
                <c:pt idx="20">
                  <c:v>16</c:v>
                </c:pt>
                <c:pt idx="21">
                  <c:v>17</c:v>
                </c:pt>
                <c:pt idx="22">
                  <c:v>18</c:v>
                </c:pt>
                <c:pt idx="23">
                  <c:v>19</c:v>
                </c:pt>
                <c:pt idx="24">
                  <c:v>20</c:v>
                </c:pt>
                <c:pt idx="25">
                  <c:v>21</c:v>
                </c:pt>
              </c:strCache>
            </c:strRef>
          </c:cat>
          <c:val>
            <c:numRef>
              <c:f>Sheet1!$B$2:$B$27</c:f>
              <c:numCache>
                <c:formatCode>General</c:formatCode>
                <c:ptCount val="26"/>
                <c:pt idx="0">
                  <c:v>889</c:v>
                </c:pt>
                <c:pt idx="1">
                  <c:v>830</c:v>
                </c:pt>
                <c:pt idx="2">
                  <c:v>834</c:v>
                </c:pt>
                <c:pt idx="3">
                  <c:v>659</c:v>
                </c:pt>
                <c:pt idx="4">
                  <c:v>572</c:v>
                </c:pt>
                <c:pt idx="5">
                  <c:v>670</c:v>
                </c:pt>
                <c:pt idx="6">
                  <c:v>578</c:v>
                </c:pt>
                <c:pt idx="7">
                  <c:v>430</c:v>
                </c:pt>
                <c:pt idx="8">
                  <c:v>382</c:v>
                </c:pt>
                <c:pt idx="9">
                  <c:v>465</c:v>
                </c:pt>
                <c:pt idx="10">
                  <c:v>389</c:v>
                </c:pt>
                <c:pt idx="11">
                  <c:v>393</c:v>
                </c:pt>
                <c:pt idx="12">
                  <c:v>390</c:v>
                </c:pt>
                <c:pt idx="13">
                  <c:v>317</c:v>
                </c:pt>
                <c:pt idx="14">
                  <c:v>407</c:v>
                </c:pt>
                <c:pt idx="15">
                  <c:v>393</c:v>
                </c:pt>
                <c:pt idx="16">
                  <c:v>312</c:v>
                </c:pt>
                <c:pt idx="17">
                  <c:v>362</c:v>
                </c:pt>
                <c:pt idx="18">
                  <c:v>343</c:v>
                </c:pt>
                <c:pt idx="19">
                  <c:v>356</c:v>
                </c:pt>
                <c:pt idx="20">
                  <c:v>310</c:v>
                </c:pt>
                <c:pt idx="21">
                  <c:v>334</c:v>
                </c:pt>
                <c:pt idx="22">
                  <c:v>396</c:v>
                </c:pt>
                <c:pt idx="23">
                  <c:v>423</c:v>
                </c:pt>
                <c:pt idx="24">
                  <c:v>304</c:v>
                </c:pt>
                <c:pt idx="25">
                  <c:v>317</c:v>
                </c:pt>
              </c:numCache>
            </c:numRef>
          </c:val>
          <c:smooth val="0"/>
          <c:extLst>
            <c:ext xmlns:c16="http://schemas.microsoft.com/office/drawing/2014/chart" uri="{C3380CC4-5D6E-409C-BE32-E72D297353CC}">
              <c16:uniqueId val="{00000000-27E0-412B-B160-F7100454902E}"/>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200815744"/>
        <c:axId val="204372608"/>
      </c:lineChart>
      <c:catAx>
        <c:axId val="2008157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04372608"/>
        <c:crosses val="autoZero"/>
        <c:auto val="1"/>
        <c:lblAlgn val="ctr"/>
        <c:lblOffset val="100"/>
        <c:noMultiLvlLbl val="0"/>
      </c:catAx>
      <c:valAx>
        <c:axId val="2043726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00815744"/>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155309913183933"/>
          <c:y val="1.015445441006824E-2"/>
          <c:w val="0.48509137071707437"/>
          <c:h val="0.97156449724583993"/>
        </c:manualLayout>
      </c:layout>
      <c:pieChart>
        <c:varyColors val="1"/>
        <c:ser>
          <c:idx val="0"/>
          <c:order val="0"/>
          <c:spPr>
            <a:solidFill>
              <a:srgbClr val="00CC99"/>
            </a:solidFill>
          </c:spPr>
          <c:dPt>
            <c:idx val="0"/>
            <c:bubble3D val="0"/>
            <c:extLst>
              <c:ext xmlns:c16="http://schemas.microsoft.com/office/drawing/2014/chart" uri="{C3380CC4-5D6E-409C-BE32-E72D297353CC}">
                <c16:uniqueId val="{00000000-415F-4B59-81BD-03C215034B2F}"/>
              </c:ext>
            </c:extLst>
          </c:dPt>
          <c:dPt>
            <c:idx val="1"/>
            <c:bubble3D val="0"/>
            <c:spPr>
              <a:solidFill>
                <a:srgbClr val="6600CC"/>
              </a:solidFill>
            </c:spPr>
            <c:extLst>
              <c:ext xmlns:c16="http://schemas.microsoft.com/office/drawing/2014/chart" uri="{C3380CC4-5D6E-409C-BE32-E72D297353CC}">
                <c16:uniqueId val="{00000002-415F-4B59-81BD-03C215034B2F}"/>
              </c:ext>
            </c:extLst>
          </c:dPt>
          <c:dPt>
            <c:idx val="2"/>
            <c:bubble3D val="0"/>
            <c:spPr>
              <a:solidFill>
                <a:srgbClr val="CCECFF"/>
              </a:solidFill>
            </c:spPr>
            <c:extLst>
              <c:ext xmlns:c16="http://schemas.microsoft.com/office/drawing/2014/chart" uri="{C3380CC4-5D6E-409C-BE32-E72D297353CC}">
                <c16:uniqueId val="{00000004-415F-4B59-81BD-03C215034B2F}"/>
              </c:ext>
            </c:extLst>
          </c:dPt>
          <c:dPt>
            <c:idx val="3"/>
            <c:bubble3D val="0"/>
            <c:spPr>
              <a:solidFill>
                <a:schemeClr val="accent5"/>
              </a:solidFill>
            </c:spPr>
            <c:extLst>
              <c:ext xmlns:c16="http://schemas.microsoft.com/office/drawing/2014/chart" uri="{C3380CC4-5D6E-409C-BE32-E72D297353CC}">
                <c16:uniqueId val="{00000006-415F-4B59-81BD-03C215034B2F}"/>
              </c:ext>
            </c:extLst>
          </c:dPt>
          <c:dLbls>
            <c:dLbl>
              <c:idx val="0"/>
              <c:layout>
                <c:manualLayout>
                  <c:x val="0.20417470368107335"/>
                  <c:y val="-0.25544787356813731"/>
                </c:manualLayout>
              </c:layout>
              <c:tx>
                <c:rich>
                  <a:bodyPr/>
                  <a:lstStyle/>
                  <a:p>
                    <a:pPr>
                      <a:defRPr sz="1800" b="1" i="0" u="none" strike="noStrike" baseline="0">
                        <a:solidFill>
                          <a:srgbClr val="000000"/>
                        </a:solidFill>
                        <a:latin typeface="Calibri"/>
                        <a:ea typeface="Calibri"/>
                        <a:cs typeface="Calibri"/>
                      </a:defRPr>
                    </a:pPr>
                    <a:r>
                      <a:rPr lang="en-US" sz="1800" b="1" i="0" u="none" strike="noStrike" baseline="0" dirty="0">
                        <a:solidFill>
                          <a:srgbClr val="000000"/>
                        </a:solidFill>
                        <a:latin typeface="Calibri"/>
                        <a:cs typeface="Calibri"/>
                      </a:rPr>
                      <a:t>Opened for review/ resolution </a:t>
                    </a:r>
                  </a:p>
                  <a:p>
                    <a:pPr>
                      <a:defRPr sz="1800" b="1" i="0" u="none" strike="noStrike" baseline="0">
                        <a:solidFill>
                          <a:srgbClr val="000000"/>
                        </a:solidFill>
                        <a:latin typeface="Calibri"/>
                        <a:ea typeface="Calibri"/>
                        <a:cs typeface="Calibri"/>
                      </a:defRPr>
                    </a:pPr>
                    <a:r>
                      <a:rPr lang="en-US" sz="1800" b="1" i="0" u="none" strike="noStrike" baseline="0" dirty="0">
                        <a:solidFill>
                          <a:srgbClr val="000000"/>
                        </a:solidFill>
                        <a:latin typeface="Calibri"/>
                        <a:cs typeface="Calibri"/>
                      </a:rPr>
                      <a:t>39%</a:t>
                    </a:r>
                    <a:r>
                      <a:rPr lang="en-US" sz="1800" b="1" i="0" u="none" strike="noStrike" baseline="0" dirty="0">
                        <a:solidFill>
                          <a:schemeClr val="bg1"/>
                        </a:solidFill>
                        <a:latin typeface="Calibri"/>
                        <a:cs typeface="Calibri"/>
                      </a:rPr>
                      <a:t> </a:t>
                    </a:r>
                  </a:p>
                </c:rich>
              </c:tx>
              <c:spPr/>
              <c:dLblPos val="bestFit"/>
              <c:showLegendKey val="0"/>
              <c:showVal val="0"/>
              <c:showCatName val="0"/>
              <c:showSerName val="0"/>
              <c:showPercent val="0"/>
              <c:showBubbleSize val="0"/>
              <c:extLst>
                <c:ext xmlns:c15="http://schemas.microsoft.com/office/drawing/2012/chart" uri="{CE6537A1-D6FC-4f65-9D91-7224C49458BB}">
                  <c15:layout>
                    <c:manualLayout>
                      <c:w val="0.26211538461538464"/>
                      <c:h val="0.26683767418004428"/>
                    </c:manualLayout>
                  </c15:layout>
                  <c15:showDataLabelsRange val="0"/>
                </c:ext>
                <c:ext xmlns:c16="http://schemas.microsoft.com/office/drawing/2014/chart" uri="{C3380CC4-5D6E-409C-BE32-E72D297353CC}">
                  <c16:uniqueId val="{00000000-415F-4B59-81BD-03C215034B2F}"/>
                </c:ext>
              </c:extLst>
            </c:dLbl>
            <c:dLbl>
              <c:idx val="1"/>
              <c:layout>
                <c:manualLayout>
                  <c:x val="6.0012450366781073E-3"/>
                  <c:y val="4.7544681895992799E-2"/>
                </c:manualLayout>
              </c:layout>
              <c:tx>
                <c:rich>
                  <a:bodyPr/>
                  <a:lstStyle/>
                  <a:p>
                    <a:pPr>
                      <a:defRPr sz="1800" b="1" i="0" u="none" strike="noStrike" baseline="0">
                        <a:solidFill>
                          <a:srgbClr val="000000"/>
                        </a:solidFill>
                        <a:latin typeface="Calibri"/>
                        <a:ea typeface="Calibri"/>
                        <a:cs typeface="Calibri"/>
                      </a:defRPr>
                    </a:pPr>
                    <a:r>
                      <a:rPr lang="en-US" sz="1800" b="1" i="0" u="none" strike="noStrike" baseline="0" dirty="0">
                        <a:solidFill>
                          <a:schemeClr val="bg1"/>
                        </a:solidFill>
                        <a:latin typeface="Calibri"/>
                        <a:cs typeface="Calibri"/>
                      </a:rPr>
                      <a:t>Connected to DCFS staff or other resources</a:t>
                    </a:r>
                  </a:p>
                  <a:p>
                    <a:pPr>
                      <a:defRPr sz="1800" b="1" i="0" u="none" strike="noStrike" baseline="0">
                        <a:solidFill>
                          <a:srgbClr val="000000"/>
                        </a:solidFill>
                        <a:latin typeface="Calibri"/>
                        <a:ea typeface="Calibri"/>
                        <a:cs typeface="Calibri"/>
                      </a:defRPr>
                    </a:pPr>
                    <a:r>
                      <a:rPr lang="en-US" sz="1800" b="1" i="0" u="none" strike="noStrike" baseline="0" dirty="0">
                        <a:solidFill>
                          <a:schemeClr val="bg1"/>
                        </a:solidFill>
                        <a:latin typeface="Calibri"/>
                        <a:cs typeface="Calibri"/>
                      </a:rPr>
                      <a:t>36%</a:t>
                    </a:r>
                  </a:p>
                  <a:p>
                    <a:pPr>
                      <a:defRPr sz="1800" b="1" i="0" u="none" strike="noStrike" baseline="0">
                        <a:solidFill>
                          <a:srgbClr val="000000"/>
                        </a:solidFill>
                        <a:latin typeface="Calibri"/>
                        <a:ea typeface="Calibri"/>
                        <a:cs typeface="Calibri"/>
                      </a:defRPr>
                    </a:pPr>
                    <a:endParaRPr lang="en-US" sz="1800" b="1" i="0" u="none" strike="noStrike" baseline="0" dirty="0">
                      <a:solidFill>
                        <a:srgbClr val="000000"/>
                      </a:solidFill>
                      <a:latin typeface="Calibri"/>
                      <a:cs typeface="Calibri"/>
                    </a:endParaRPr>
                  </a:p>
                </c:rich>
              </c:tx>
              <c:spPr/>
              <c:dLblPos val="bestFit"/>
              <c:showLegendKey val="0"/>
              <c:showVal val="0"/>
              <c:showCatName val="0"/>
              <c:showSerName val="0"/>
              <c:showPercent val="0"/>
              <c:showBubbleSize val="0"/>
              <c:extLst>
                <c:ext xmlns:c15="http://schemas.microsoft.com/office/drawing/2012/chart" uri="{CE6537A1-D6FC-4f65-9D91-7224C49458BB}">
                  <c15:layout>
                    <c:manualLayout>
                      <c:w val="0.20084410121811699"/>
                      <c:h val="0.37542450083059953"/>
                    </c:manualLayout>
                  </c15:layout>
                  <c15:showDataLabelsRange val="0"/>
                </c:ext>
                <c:ext xmlns:c16="http://schemas.microsoft.com/office/drawing/2014/chart" uri="{C3380CC4-5D6E-409C-BE32-E72D297353CC}">
                  <c16:uniqueId val="{00000002-415F-4B59-81BD-03C215034B2F}"/>
                </c:ext>
              </c:extLst>
            </c:dLbl>
            <c:dLbl>
              <c:idx val="2"/>
              <c:layout>
                <c:manualLayout>
                  <c:x val="-0.17402330994803866"/>
                  <c:y val="-4.4469264852439121E-2"/>
                </c:manualLayout>
              </c:layout>
              <c:tx>
                <c:rich>
                  <a:bodyPr/>
                  <a:lstStyle/>
                  <a:p>
                    <a:pPr>
                      <a:defRPr sz="1800" b="1" i="0" u="none" strike="noStrike" baseline="0">
                        <a:solidFill>
                          <a:srgbClr val="000000"/>
                        </a:solidFill>
                        <a:latin typeface="Calibri"/>
                        <a:ea typeface="Calibri"/>
                        <a:cs typeface="Calibri"/>
                      </a:defRPr>
                    </a:pPr>
                    <a:r>
                      <a:rPr lang="en-US" sz="1800" b="1" i="0" u="none" strike="noStrike" baseline="0" dirty="0">
                        <a:solidFill>
                          <a:srgbClr val="000000"/>
                        </a:solidFill>
                        <a:latin typeface="Calibri"/>
                        <a:cs typeface="Calibri"/>
                      </a:rPr>
                      <a:t>Referred to CPS Intake </a:t>
                    </a:r>
                  </a:p>
                  <a:p>
                    <a:pPr>
                      <a:defRPr sz="1800" b="1" i="0" u="none" strike="noStrike" baseline="0">
                        <a:solidFill>
                          <a:srgbClr val="000000"/>
                        </a:solidFill>
                        <a:latin typeface="Calibri"/>
                        <a:ea typeface="Calibri"/>
                        <a:cs typeface="Calibri"/>
                      </a:defRPr>
                    </a:pPr>
                    <a:r>
                      <a:rPr lang="en-US" sz="1800" b="1" i="0" u="none" strike="noStrike" baseline="0" dirty="0">
                        <a:solidFill>
                          <a:srgbClr val="000000"/>
                        </a:solidFill>
                        <a:latin typeface="Calibri"/>
                        <a:cs typeface="Calibri"/>
                      </a:rPr>
                      <a:t>17%</a:t>
                    </a:r>
                  </a:p>
                </c:rich>
              </c:tx>
              <c:spPr/>
              <c:dLblPos val="bestFit"/>
              <c:showLegendKey val="0"/>
              <c:showVal val="0"/>
              <c:showCatName val="0"/>
              <c:showSerName val="0"/>
              <c:showPercent val="0"/>
              <c:showBubbleSize val="0"/>
              <c:extLst>
                <c:ext xmlns:c15="http://schemas.microsoft.com/office/drawing/2012/chart" uri="{CE6537A1-D6FC-4f65-9D91-7224C49458BB}">
                  <c15:layout>
                    <c:manualLayout>
                      <c:w val="0.15785231173026446"/>
                      <c:h val="0.2889370387316707"/>
                    </c:manualLayout>
                  </c15:layout>
                  <c15:showDataLabelsRange val="0"/>
                </c:ext>
                <c:ext xmlns:c16="http://schemas.microsoft.com/office/drawing/2014/chart" uri="{C3380CC4-5D6E-409C-BE32-E72D297353CC}">
                  <c16:uniqueId val="{00000004-415F-4B59-81BD-03C215034B2F}"/>
                </c:ext>
              </c:extLst>
            </c:dLbl>
            <c:dLbl>
              <c:idx val="3"/>
              <c:layout>
                <c:manualLayout>
                  <c:x val="-0.15752526276739856"/>
                  <c:y val="-1.9170899904346544E-2"/>
                </c:manualLayout>
              </c:layout>
              <c:tx>
                <c:rich>
                  <a:bodyPr/>
                  <a:lstStyle/>
                  <a:p>
                    <a:pPr>
                      <a:defRPr sz="1800" b="1" i="0" u="none" strike="noStrike" baseline="0">
                        <a:solidFill>
                          <a:srgbClr val="000000"/>
                        </a:solidFill>
                        <a:latin typeface="Calibri"/>
                        <a:ea typeface="Calibri"/>
                        <a:cs typeface="Calibri"/>
                      </a:defRPr>
                    </a:pPr>
                    <a:r>
                      <a:rPr lang="en-US" sz="1600" b="1" i="0" u="none" strike="noStrike" baseline="0" dirty="0">
                        <a:solidFill>
                          <a:srgbClr val="000000"/>
                        </a:solidFill>
                        <a:latin typeface="Calibri"/>
                        <a:cs typeface="Calibri"/>
                      </a:rPr>
                      <a:t>Referred to Agency other than DCFS </a:t>
                    </a:r>
                  </a:p>
                  <a:p>
                    <a:pPr>
                      <a:defRPr sz="1800" b="1" i="0" u="none" strike="noStrike" baseline="0">
                        <a:solidFill>
                          <a:srgbClr val="000000"/>
                        </a:solidFill>
                        <a:latin typeface="Calibri"/>
                        <a:ea typeface="Calibri"/>
                        <a:cs typeface="Calibri"/>
                      </a:defRPr>
                    </a:pPr>
                    <a:r>
                      <a:rPr lang="en-US" sz="1600" b="1" i="0" u="none" strike="noStrike" baseline="0" dirty="0">
                        <a:solidFill>
                          <a:srgbClr val="000000"/>
                        </a:solidFill>
                        <a:latin typeface="Calibri"/>
                        <a:cs typeface="Calibri"/>
                      </a:rPr>
                      <a:t>8%</a:t>
                    </a:r>
                  </a:p>
                </c:rich>
              </c:tx>
              <c:spPr/>
              <c:dLblPos val="bestFit"/>
              <c:showLegendKey val="0"/>
              <c:showVal val="0"/>
              <c:showCatName val="0"/>
              <c:showSerName val="0"/>
              <c:showPercent val="0"/>
              <c:showBubbleSize val="0"/>
              <c:extLst>
                <c:ext xmlns:c15="http://schemas.microsoft.com/office/drawing/2012/chart" uri="{CE6537A1-D6FC-4f65-9D91-7224C49458BB}">
                  <c15:layout>
                    <c:manualLayout>
                      <c:w val="0.2434731475873208"/>
                      <c:h val="0.26683767418004428"/>
                    </c:manualLayout>
                  </c15:layout>
                  <c15:showDataLabelsRange val="0"/>
                </c:ext>
                <c:ext xmlns:c16="http://schemas.microsoft.com/office/drawing/2014/chart" uri="{C3380CC4-5D6E-409C-BE32-E72D297353CC}">
                  <c16:uniqueId val="{00000006-415F-4B59-81BD-03C215034B2F}"/>
                </c:ext>
              </c:extLst>
            </c:dLbl>
            <c:spPr>
              <a:noFill/>
              <a:ln>
                <a:noFill/>
              </a:ln>
              <a:effectLst/>
            </c:spPr>
            <c:txPr>
              <a:bodyPr wrap="square" lIns="38100" tIns="19050" rIns="38100" bIns="19050" anchor="ctr">
                <a:spAutoFit/>
              </a:bodyPr>
              <a:lstStyle/>
              <a:p>
                <a:pPr>
                  <a:defRPr sz="18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Sheet1!$A$76:$A$79</c:f>
              <c:strCache>
                <c:ptCount val="4"/>
                <c:pt idx="0">
                  <c:v>Opened for review / resolution</c:v>
                </c:pt>
                <c:pt idx="1">
                  <c:v>Connected to DCFS staff or other resources</c:v>
                </c:pt>
                <c:pt idx="2">
                  <c:v>Referred to Child Protective Services Intake</c:v>
                </c:pt>
                <c:pt idx="3">
                  <c:v>Referred to Agency other than DCFS to address concern</c:v>
                </c:pt>
              </c:strCache>
            </c:strRef>
          </c:cat>
          <c:val>
            <c:numRef>
              <c:f>Sheet1!$B$76:$B$79</c:f>
              <c:numCache>
                <c:formatCode>General</c:formatCode>
                <c:ptCount val="4"/>
                <c:pt idx="0">
                  <c:v>278</c:v>
                </c:pt>
                <c:pt idx="1">
                  <c:v>254</c:v>
                </c:pt>
                <c:pt idx="2">
                  <c:v>122</c:v>
                </c:pt>
                <c:pt idx="3">
                  <c:v>53</c:v>
                </c:pt>
              </c:numCache>
            </c:numRef>
          </c:val>
          <c:extLst>
            <c:ext xmlns:c16="http://schemas.microsoft.com/office/drawing/2014/chart" uri="{C3380CC4-5D6E-409C-BE32-E72D297353CC}">
              <c16:uniqueId val="{00000007-415F-4B59-81BD-03C215034B2F}"/>
            </c:ext>
          </c:extLst>
        </c:ser>
        <c:ser>
          <c:idx val="1"/>
          <c:order val="1"/>
          <c:dPt>
            <c:idx val="0"/>
            <c:bubble3D val="0"/>
            <c:extLst>
              <c:ext xmlns:c16="http://schemas.microsoft.com/office/drawing/2014/chart" uri="{C3380CC4-5D6E-409C-BE32-E72D297353CC}">
                <c16:uniqueId val="{00000008-415F-4B59-81BD-03C215034B2F}"/>
              </c:ext>
            </c:extLst>
          </c:dPt>
          <c:dPt>
            <c:idx val="1"/>
            <c:bubble3D val="0"/>
            <c:extLst>
              <c:ext xmlns:c16="http://schemas.microsoft.com/office/drawing/2014/chart" uri="{C3380CC4-5D6E-409C-BE32-E72D297353CC}">
                <c16:uniqueId val="{00000009-415F-4B59-81BD-03C215034B2F}"/>
              </c:ext>
            </c:extLst>
          </c:dPt>
          <c:dPt>
            <c:idx val="2"/>
            <c:bubble3D val="0"/>
            <c:extLst>
              <c:ext xmlns:c16="http://schemas.microsoft.com/office/drawing/2014/chart" uri="{C3380CC4-5D6E-409C-BE32-E72D297353CC}">
                <c16:uniqueId val="{0000000A-415F-4B59-81BD-03C215034B2F}"/>
              </c:ext>
            </c:extLst>
          </c:dPt>
          <c:dPt>
            <c:idx val="3"/>
            <c:bubble3D val="0"/>
            <c:extLst>
              <c:ext xmlns:c16="http://schemas.microsoft.com/office/drawing/2014/chart" uri="{C3380CC4-5D6E-409C-BE32-E72D297353CC}">
                <c16:uniqueId val="{0000000B-415F-4B59-81BD-03C215034B2F}"/>
              </c:ext>
            </c:extLst>
          </c:dPt>
          <c:cat>
            <c:strRef>
              <c:f>Sheet1!$A$76:$A$79</c:f>
              <c:strCache>
                <c:ptCount val="4"/>
                <c:pt idx="0">
                  <c:v>Opened for review / resolution</c:v>
                </c:pt>
                <c:pt idx="1">
                  <c:v>Connected to DCFS staff or other resources</c:v>
                </c:pt>
                <c:pt idx="2">
                  <c:v>Referred to Child Protective Services Intake</c:v>
                </c:pt>
                <c:pt idx="3">
                  <c:v>Referred to Agency other than DCFS to address concern</c:v>
                </c:pt>
              </c:strCache>
            </c:strRef>
          </c:cat>
          <c:val>
            <c:numRef>
              <c:f>Sheet1!$C$76:$C$79</c:f>
              <c:numCache>
                <c:formatCode>0%</c:formatCode>
                <c:ptCount val="4"/>
                <c:pt idx="0">
                  <c:v>0.39321074964639319</c:v>
                </c:pt>
                <c:pt idx="1">
                  <c:v>0.35926449787835929</c:v>
                </c:pt>
                <c:pt idx="2">
                  <c:v>0.17256011315417255</c:v>
                </c:pt>
                <c:pt idx="3">
                  <c:v>7.4964639321074958E-2</c:v>
                </c:pt>
              </c:numCache>
            </c:numRef>
          </c:val>
          <c:extLst>
            <c:ext xmlns:c16="http://schemas.microsoft.com/office/drawing/2014/chart" uri="{C3380CC4-5D6E-409C-BE32-E72D297353CC}">
              <c16:uniqueId val="{0000000C-415F-4B59-81BD-03C215034B2F}"/>
            </c:ext>
          </c:extLst>
        </c:ser>
        <c:dLbls>
          <c:showLegendKey val="0"/>
          <c:showVal val="0"/>
          <c:showCatName val="0"/>
          <c:showSerName val="0"/>
          <c:showPercent val="0"/>
          <c:showBubbleSize val="0"/>
          <c:showLeaderLines val="0"/>
        </c:dLbls>
        <c:firstSliceAng val="154"/>
      </c:pieChart>
      <c:spPr>
        <a:noFill/>
        <a:ln w="25400">
          <a:noFill/>
        </a:ln>
      </c:spPr>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80483612405829"/>
          <c:y val="0"/>
          <c:w val="0.44293473224793134"/>
          <c:h val="0.97406411629627854"/>
        </c:manualLayout>
      </c:layout>
      <c:pieChart>
        <c:varyColors val="1"/>
        <c:ser>
          <c:idx val="0"/>
          <c:order val="0"/>
          <c:dPt>
            <c:idx val="0"/>
            <c:bubble3D val="0"/>
            <c:spPr>
              <a:solidFill>
                <a:srgbClr val="00CC99"/>
              </a:solidFill>
              <a:ln w="19050">
                <a:solidFill>
                  <a:schemeClr val="lt1"/>
                </a:solidFill>
              </a:ln>
              <a:effectLst/>
            </c:spPr>
            <c:extLst>
              <c:ext xmlns:c16="http://schemas.microsoft.com/office/drawing/2014/chart" uri="{C3380CC4-5D6E-409C-BE32-E72D297353CC}">
                <c16:uniqueId val="{00000001-A0EE-4A53-8815-0F0091BFC69B}"/>
              </c:ext>
            </c:extLst>
          </c:dPt>
          <c:dPt>
            <c:idx val="1"/>
            <c:bubble3D val="0"/>
            <c:spPr>
              <a:solidFill>
                <a:srgbClr val="4828A4"/>
              </a:solidFill>
              <a:ln w="19050">
                <a:solidFill>
                  <a:schemeClr val="lt1"/>
                </a:solidFill>
              </a:ln>
              <a:effectLst/>
            </c:spPr>
            <c:extLst>
              <c:ext xmlns:c16="http://schemas.microsoft.com/office/drawing/2014/chart" uri="{C3380CC4-5D6E-409C-BE32-E72D297353CC}">
                <c16:uniqueId val="{00000003-A0EE-4A53-8815-0F0091BFC69B}"/>
              </c:ext>
            </c:extLst>
          </c:dPt>
          <c:dPt>
            <c:idx val="2"/>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5-A0EE-4A53-8815-0F0091BFC69B}"/>
              </c:ext>
            </c:extLst>
          </c:dPt>
          <c:dLbls>
            <c:dLbl>
              <c:idx val="0"/>
              <c:layout>
                <c:manualLayout>
                  <c:x val="-0.47491092691605585"/>
                  <c:y val="2.424656155951530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r>
                      <a:rPr lang="en-US" sz="1800" b="1" dirty="0">
                        <a:solidFill>
                          <a:schemeClr val="bg1"/>
                        </a:solidFill>
                      </a:rPr>
                      <a:t>CPS &amp;</a:t>
                    </a:r>
                    <a:r>
                      <a:rPr lang="en-US" sz="1800" b="1" baseline="0" dirty="0">
                        <a:solidFill>
                          <a:schemeClr val="bg1"/>
                        </a:solidFill>
                      </a:rPr>
                      <a:t> Intake</a:t>
                    </a:r>
                  </a:p>
                  <a:p>
                    <a:pPr>
                      <a:defRPr sz="1800" b="1" i="0" u="none" strike="noStrike" kern="1200" baseline="0">
                        <a:solidFill>
                          <a:schemeClr val="bg1"/>
                        </a:solidFill>
                        <a:latin typeface="+mn-lt"/>
                        <a:ea typeface="+mn-ea"/>
                        <a:cs typeface="+mn-cs"/>
                      </a:defRPr>
                    </a:pPr>
                    <a:r>
                      <a:rPr lang="en-US" sz="1800" b="1" dirty="0">
                        <a:solidFill>
                          <a:schemeClr val="bg1"/>
                        </a:solidFill>
                      </a:rPr>
                      <a:t>35%</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5602673814134935"/>
                      <c:h val="0.21548205668348261"/>
                    </c:manualLayout>
                  </c15:layout>
                  <c15:showDataLabelsRange val="0"/>
                </c:ext>
                <c:ext xmlns:c16="http://schemas.microsoft.com/office/drawing/2014/chart" uri="{C3380CC4-5D6E-409C-BE32-E72D297353CC}">
                  <c16:uniqueId val="{00000001-A0EE-4A53-8815-0F0091BFC69B}"/>
                </c:ext>
              </c:extLst>
            </c:dLbl>
            <c:dLbl>
              <c:idx val="1"/>
              <c:layout>
                <c:manualLayout>
                  <c:x val="0.42031051641539319"/>
                  <c:y val="-0.21918521792179244"/>
                </c:manualLayout>
              </c:layout>
              <c:tx>
                <c:rich>
                  <a:bodyPr/>
                  <a:lstStyle/>
                  <a:p>
                    <a:r>
                      <a:rPr lang="en-US" dirty="0"/>
                      <a:t>Out of Home 52%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0EE-4A53-8815-0F0091BFC69B}"/>
                </c:ext>
              </c:extLst>
            </c:dLbl>
            <c:dLbl>
              <c:idx val="2"/>
              <c:layout>
                <c:manualLayout>
                  <c:x val="9.3870289203739909E-2"/>
                  <c:y val="0.12571745883359844"/>
                </c:manualLayout>
              </c:layout>
              <c:tx>
                <c:rich>
                  <a:bodyPr/>
                  <a:lstStyle/>
                  <a:p>
                    <a:r>
                      <a:rPr lang="en-US">
                        <a:solidFill>
                          <a:sysClr val="windowText" lastClr="000000"/>
                        </a:solidFill>
                      </a:rPr>
                      <a:t>In</a:t>
                    </a:r>
                    <a:r>
                      <a:rPr lang="en-US" baseline="0">
                        <a:solidFill>
                          <a:sysClr val="windowText" lastClr="000000"/>
                        </a:solidFill>
                      </a:rPr>
                      <a:t>-home </a:t>
                    </a:r>
                  </a:p>
                  <a:p>
                    <a:r>
                      <a:rPr lang="en-US" baseline="0">
                        <a:solidFill>
                          <a:sysClr val="windowText" lastClr="000000"/>
                        </a:solidFill>
                      </a:rPr>
                      <a:t>13%</a:t>
                    </a:r>
                    <a:endParaRPr lang="en-US">
                      <a:solidFill>
                        <a:sysClr val="windowText" lastClr="000000"/>
                      </a:solidFill>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0EE-4A53-8815-0F0091BFC69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Sheet1!$A$158:$A$160</c:f>
              <c:strCache>
                <c:ptCount val="3"/>
                <c:pt idx="0">
                  <c:v>Out of Home</c:v>
                </c:pt>
                <c:pt idx="1">
                  <c:v>CPS cases and Intake</c:v>
                </c:pt>
                <c:pt idx="2">
                  <c:v>In-home Services</c:v>
                </c:pt>
              </c:strCache>
            </c:strRef>
          </c:cat>
          <c:val>
            <c:numRef>
              <c:f>Sheet1!$B$158:$B$160</c:f>
              <c:numCache>
                <c:formatCode>General</c:formatCode>
                <c:ptCount val="3"/>
                <c:pt idx="0">
                  <c:v>542</c:v>
                </c:pt>
                <c:pt idx="1">
                  <c:v>359</c:v>
                </c:pt>
                <c:pt idx="2">
                  <c:v>138</c:v>
                </c:pt>
              </c:numCache>
            </c:numRef>
          </c:val>
          <c:extLst>
            <c:ext xmlns:c16="http://schemas.microsoft.com/office/drawing/2014/chart" uri="{C3380CC4-5D6E-409C-BE32-E72D297353CC}">
              <c16:uniqueId val="{00000006-A0EE-4A53-8815-0F0091BFC69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82285675828214"/>
          <c:y val="5.120538363643766E-2"/>
          <c:w val="0.62221240897016572"/>
          <c:h val="0.82767619795595171"/>
        </c:manualLayout>
      </c:layout>
      <c:barChart>
        <c:barDir val="bar"/>
        <c:grouping val="clustered"/>
        <c:varyColors val="0"/>
        <c:ser>
          <c:idx val="0"/>
          <c:order val="0"/>
          <c:spPr>
            <a:solidFill>
              <a:srgbClr val="00CC99"/>
            </a:solidFill>
          </c:spPr>
          <c:invertIfNegative val="0"/>
          <c:cat>
            <c:strRef>
              <c:f>Sheet3!$A$20:$A$30</c:f>
              <c:strCache>
                <c:ptCount val="11"/>
                <c:pt idx="0">
                  <c:v>DHS/DCFS</c:v>
                </c:pt>
                <c:pt idx="1">
                  <c:v>Child</c:v>
                </c:pt>
                <c:pt idx="2">
                  <c:v>Foster Parent/Guardian</c:v>
                </c:pt>
                <c:pt idx="3">
                  <c:v>OCPO</c:v>
                </c:pt>
                <c:pt idx="4">
                  <c:v>Step Parent/Parent's Paramour</c:v>
                </c:pt>
                <c:pt idx="5">
                  <c:v>Adoptive/Prospective Parent</c:v>
                </c:pt>
                <c:pt idx="6">
                  <c:v>Professional Partner</c:v>
                </c:pt>
                <c:pt idx="7">
                  <c:v>Other/Unknown</c:v>
                </c:pt>
                <c:pt idx="8">
                  <c:v>Friend/Neighbor</c:v>
                </c:pt>
                <c:pt idx="9">
                  <c:v>Relative</c:v>
                </c:pt>
                <c:pt idx="10">
                  <c:v>Bio Parent</c:v>
                </c:pt>
              </c:strCache>
            </c:strRef>
          </c:cat>
          <c:val>
            <c:numRef>
              <c:f>Sheet3!$B$20:$B$30</c:f>
              <c:numCache>
                <c:formatCode>General</c:formatCode>
                <c:ptCount val="11"/>
                <c:pt idx="0">
                  <c:v>1</c:v>
                </c:pt>
                <c:pt idx="1">
                  <c:v>4</c:v>
                </c:pt>
                <c:pt idx="2">
                  <c:v>7</c:v>
                </c:pt>
                <c:pt idx="3">
                  <c:v>7</c:v>
                </c:pt>
                <c:pt idx="4">
                  <c:v>5</c:v>
                </c:pt>
                <c:pt idx="5">
                  <c:v>4</c:v>
                </c:pt>
                <c:pt idx="6">
                  <c:v>10</c:v>
                </c:pt>
                <c:pt idx="7">
                  <c:v>7</c:v>
                </c:pt>
                <c:pt idx="8">
                  <c:v>11</c:v>
                </c:pt>
                <c:pt idx="9">
                  <c:v>64</c:v>
                </c:pt>
                <c:pt idx="10">
                  <c:v>204</c:v>
                </c:pt>
              </c:numCache>
            </c:numRef>
          </c:val>
          <c:extLst>
            <c:ext xmlns:c16="http://schemas.microsoft.com/office/drawing/2014/chart" uri="{C3380CC4-5D6E-409C-BE32-E72D297353CC}">
              <c16:uniqueId val="{00000000-964F-4016-9260-F15985E5CC71}"/>
            </c:ext>
          </c:extLst>
        </c:ser>
        <c:dLbls>
          <c:showLegendKey val="0"/>
          <c:showVal val="0"/>
          <c:showCatName val="0"/>
          <c:showSerName val="0"/>
          <c:showPercent val="0"/>
          <c:showBubbleSize val="0"/>
        </c:dLbls>
        <c:gapWidth val="150"/>
        <c:axId val="329522800"/>
        <c:axId val="1"/>
      </c:barChart>
      <c:catAx>
        <c:axId val="329522800"/>
        <c:scaling>
          <c:orientation val="minMax"/>
        </c:scaling>
        <c:delete val="0"/>
        <c:axPos val="l"/>
        <c:numFmt formatCode="General" sourceLinked="1"/>
        <c:majorTickMark val="out"/>
        <c:minorTickMark val="none"/>
        <c:tickLblPos val="nextTo"/>
        <c:txPr>
          <a:bodyPr/>
          <a:lstStyle/>
          <a:p>
            <a:pPr>
              <a:defRPr sz="1400" baseline="0">
                <a:solidFill>
                  <a:srgbClr val="000000"/>
                </a:solidFill>
                <a:latin typeface="Open Sans" pitchFamily="2" charset="0"/>
                <a:ea typeface="Open Sans" pitchFamily="2" charset="0"/>
                <a:cs typeface="Open Sans" pitchFamily="2" charset="0"/>
              </a:defRPr>
            </a:pPr>
            <a:endParaRPr lang="en-US"/>
          </a:p>
        </c:txPr>
        <c:crossAx val="1"/>
        <c:crosses val="autoZero"/>
        <c:auto val="1"/>
        <c:lblAlgn val="ctr"/>
        <c:lblOffset val="100"/>
        <c:noMultiLvlLbl val="0"/>
      </c:catAx>
      <c:valAx>
        <c:axId val="1"/>
        <c:scaling>
          <c:orientation val="minMax"/>
        </c:scaling>
        <c:delete val="0"/>
        <c:axPos val="b"/>
        <c:majorGridlines/>
        <c:numFmt formatCode="General" sourceLinked="1"/>
        <c:majorTickMark val="out"/>
        <c:minorTickMark val="none"/>
        <c:tickLblPos val="nextTo"/>
        <c:crossAx val="329522800"/>
        <c:crosses val="autoZero"/>
        <c:crossBetween val="between"/>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'Concerns stats FY21'!$B$1</c:f>
              <c:strCache>
                <c:ptCount val="1"/>
                <c:pt idx="0">
                  <c:v>Reported</c:v>
                </c:pt>
              </c:strCache>
            </c:strRef>
          </c:tx>
          <c:spPr>
            <a:solidFill>
              <a:srgbClr val="6600FF"/>
            </a:solidFill>
            <a:ln>
              <a:noFill/>
            </a:ln>
            <a:effectLst/>
          </c:spPr>
          <c:invertIfNegative val="0"/>
          <c:cat>
            <c:strRef>
              <c:f>'Concerns stats FY21'!$A$2:$A$18</c:f>
              <c:strCache>
                <c:ptCount val="17"/>
                <c:pt idx="0">
                  <c:v>Employee competency</c:v>
                </c:pt>
                <c:pt idx="1">
                  <c:v>Safety/Risk</c:v>
                </c:pt>
                <c:pt idx="2">
                  <c:v>Communication</c:v>
                </c:pt>
                <c:pt idx="3">
                  <c:v>Intervention</c:v>
                </c:pt>
                <c:pt idx="4">
                  <c:v>Visit</c:v>
                </c:pt>
                <c:pt idx="5">
                  <c:v>Parents rights</c:v>
                </c:pt>
                <c:pt idx="6">
                  <c:v>Placement</c:v>
                </c:pt>
                <c:pt idx="7">
                  <c:v>Kin</c:v>
                </c:pt>
                <c:pt idx="8">
                  <c:v>Court</c:v>
                </c:pt>
                <c:pt idx="9">
                  <c:v>Interviews</c:v>
                </c:pt>
                <c:pt idx="10">
                  <c:v>Documentation</c:v>
                </c:pt>
                <c:pt idx="11">
                  <c:v>Drug testing</c:v>
                </c:pt>
                <c:pt idx="12">
                  <c:v>Civil rights</c:v>
                </c:pt>
                <c:pt idx="13">
                  <c:v>CFTM</c:v>
                </c:pt>
                <c:pt idx="14">
                  <c:v>CW visits</c:v>
                </c:pt>
                <c:pt idx="15">
                  <c:v>ICPC</c:v>
                </c:pt>
                <c:pt idx="16">
                  <c:v>Admin hrg</c:v>
                </c:pt>
              </c:strCache>
            </c:strRef>
          </c:cat>
          <c:val>
            <c:numRef>
              <c:f>'Concerns stats FY21'!$B$2:$B$18</c:f>
              <c:numCache>
                <c:formatCode>General</c:formatCode>
                <c:ptCount val="17"/>
                <c:pt idx="0">
                  <c:v>173</c:v>
                </c:pt>
                <c:pt idx="1">
                  <c:v>165</c:v>
                </c:pt>
                <c:pt idx="2">
                  <c:v>134</c:v>
                </c:pt>
                <c:pt idx="3">
                  <c:v>118</c:v>
                </c:pt>
                <c:pt idx="4">
                  <c:v>97</c:v>
                </c:pt>
                <c:pt idx="5">
                  <c:v>59</c:v>
                </c:pt>
                <c:pt idx="6">
                  <c:v>52</c:v>
                </c:pt>
                <c:pt idx="7">
                  <c:v>49</c:v>
                </c:pt>
                <c:pt idx="8">
                  <c:v>42</c:v>
                </c:pt>
                <c:pt idx="9">
                  <c:v>38</c:v>
                </c:pt>
                <c:pt idx="10">
                  <c:v>29</c:v>
                </c:pt>
                <c:pt idx="11">
                  <c:v>19</c:v>
                </c:pt>
                <c:pt idx="12">
                  <c:v>12</c:v>
                </c:pt>
                <c:pt idx="13">
                  <c:v>11</c:v>
                </c:pt>
                <c:pt idx="14">
                  <c:v>7</c:v>
                </c:pt>
                <c:pt idx="15">
                  <c:v>5</c:v>
                </c:pt>
                <c:pt idx="16">
                  <c:v>4</c:v>
                </c:pt>
              </c:numCache>
            </c:numRef>
          </c:val>
          <c:extLst>
            <c:ext xmlns:c16="http://schemas.microsoft.com/office/drawing/2014/chart" uri="{C3380CC4-5D6E-409C-BE32-E72D297353CC}">
              <c16:uniqueId val="{00000000-0F49-46F4-AF8F-4B8D686D0135}"/>
            </c:ext>
          </c:extLst>
        </c:ser>
        <c:ser>
          <c:idx val="1"/>
          <c:order val="1"/>
          <c:tx>
            <c:strRef>
              <c:f>'Concerns stats FY21'!$C$1</c:f>
              <c:strCache>
                <c:ptCount val="1"/>
                <c:pt idx="0">
                  <c:v>Valid</c:v>
                </c:pt>
              </c:strCache>
            </c:strRef>
          </c:tx>
          <c:spPr>
            <a:solidFill>
              <a:srgbClr val="009999"/>
            </a:solidFill>
            <a:ln>
              <a:noFill/>
            </a:ln>
            <a:effectLst/>
          </c:spPr>
          <c:invertIfNegative val="0"/>
          <c:cat>
            <c:strRef>
              <c:f>'Concerns stats FY21'!$A$2:$A$18</c:f>
              <c:strCache>
                <c:ptCount val="17"/>
                <c:pt idx="0">
                  <c:v>Employee competency</c:v>
                </c:pt>
                <c:pt idx="1">
                  <c:v>Safety/Risk</c:v>
                </c:pt>
                <c:pt idx="2">
                  <c:v>Communication</c:v>
                </c:pt>
                <c:pt idx="3">
                  <c:v>Intervention</c:v>
                </c:pt>
                <c:pt idx="4">
                  <c:v>Visit</c:v>
                </c:pt>
                <c:pt idx="5">
                  <c:v>Parents rights</c:v>
                </c:pt>
                <c:pt idx="6">
                  <c:v>Placement</c:v>
                </c:pt>
                <c:pt idx="7">
                  <c:v>Kin</c:v>
                </c:pt>
                <c:pt idx="8">
                  <c:v>Court</c:v>
                </c:pt>
                <c:pt idx="9">
                  <c:v>Interviews</c:v>
                </c:pt>
                <c:pt idx="10">
                  <c:v>Documentation</c:v>
                </c:pt>
                <c:pt idx="11">
                  <c:v>Drug testing</c:v>
                </c:pt>
                <c:pt idx="12">
                  <c:v>Civil rights</c:v>
                </c:pt>
                <c:pt idx="13">
                  <c:v>CFTM</c:v>
                </c:pt>
                <c:pt idx="14">
                  <c:v>CW visits</c:v>
                </c:pt>
                <c:pt idx="15">
                  <c:v>ICPC</c:v>
                </c:pt>
                <c:pt idx="16">
                  <c:v>Admin hrg</c:v>
                </c:pt>
              </c:strCache>
            </c:strRef>
          </c:cat>
          <c:val>
            <c:numRef>
              <c:f>'Concerns stats FY21'!$C$2:$C$18</c:f>
              <c:numCache>
                <c:formatCode>General</c:formatCode>
                <c:ptCount val="17"/>
                <c:pt idx="0">
                  <c:v>25</c:v>
                </c:pt>
                <c:pt idx="1">
                  <c:v>11</c:v>
                </c:pt>
                <c:pt idx="2">
                  <c:v>40</c:v>
                </c:pt>
                <c:pt idx="3">
                  <c:v>18</c:v>
                </c:pt>
                <c:pt idx="4">
                  <c:v>17</c:v>
                </c:pt>
                <c:pt idx="5">
                  <c:v>10</c:v>
                </c:pt>
                <c:pt idx="6">
                  <c:v>8</c:v>
                </c:pt>
                <c:pt idx="7">
                  <c:v>14</c:v>
                </c:pt>
                <c:pt idx="8">
                  <c:v>4</c:v>
                </c:pt>
                <c:pt idx="9">
                  <c:v>5</c:v>
                </c:pt>
                <c:pt idx="10">
                  <c:v>6</c:v>
                </c:pt>
                <c:pt idx="11">
                  <c:v>2</c:v>
                </c:pt>
                <c:pt idx="12">
                  <c:v>1</c:v>
                </c:pt>
                <c:pt idx="13">
                  <c:v>2</c:v>
                </c:pt>
                <c:pt idx="14">
                  <c:v>1</c:v>
                </c:pt>
                <c:pt idx="15">
                  <c:v>2</c:v>
                </c:pt>
                <c:pt idx="16">
                  <c:v>2</c:v>
                </c:pt>
              </c:numCache>
            </c:numRef>
          </c:val>
          <c:extLst>
            <c:ext xmlns:c16="http://schemas.microsoft.com/office/drawing/2014/chart" uri="{C3380CC4-5D6E-409C-BE32-E72D297353CC}">
              <c16:uniqueId val="{00000001-0F49-46F4-AF8F-4B8D686D0135}"/>
            </c:ext>
          </c:extLst>
        </c:ser>
        <c:dLbls>
          <c:showLegendKey val="0"/>
          <c:showVal val="0"/>
          <c:showCatName val="0"/>
          <c:showSerName val="0"/>
          <c:showPercent val="0"/>
          <c:showBubbleSize val="0"/>
        </c:dLbls>
        <c:gapWidth val="219"/>
        <c:overlap val="-27"/>
        <c:axId val="508115688"/>
        <c:axId val="508118312"/>
      </c:barChart>
      <c:lineChart>
        <c:grouping val="standard"/>
        <c:varyColors val="0"/>
        <c:ser>
          <c:idx val="2"/>
          <c:order val="2"/>
          <c:tx>
            <c:strRef>
              <c:f>'Concerns stats FY21'!$D$1</c:f>
              <c:strCache>
                <c:ptCount val="1"/>
                <c:pt idx="0">
                  <c:v>Pct valid</c:v>
                </c:pt>
              </c:strCache>
            </c:strRef>
          </c:tx>
          <c:spPr>
            <a:ln w="28575" cap="rnd">
              <a:solidFill>
                <a:schemeClr val="accent3"/>
              </a:solidFill>
              <a:round/>
            </a:ln>
            <a:effectLst/>
          </c:spPr>
          <c:marker>
            <c:symbol val="none"/>
          </c:marker>
          <c:cat>
            <c:strRef>
              <c:f>'Concerns stats FY21'!$A$2:$A$18</c:f>
              <c:strCache>
                <c:ptCount val="17"/>
                <c:pt idx="0">
                  <c:v>Employee competency</c:v>
                </c:pt>
                <c:pt idx="1">
                  <c:v>Safety/Risk</c:v>
                </c:pt>
                <c:pt idx="2">
                  <c:v>Communication</c:v>
                </c:pt>
                <c:pt idx="3">
                  <c:v>Intervention</c:v>
                </c:pt>
                <c:pt idx="4">
                  <c:v>Visit</c:v>
                </c:pt>
                <c:pt idx="5">
                  <c:v>Parents rights</c:v>
                </c:pt>
                <c:pt idx="6">
                  <c:v>Placement</c:v>
                </c:pt>
                <c:pt idx="7">
                  <c:v>Kin</c:v>
                </c:pt>
                <c:pt idx="8">
                  <c:v>Court</c:v>
                </c:pt>
                <c:pt idx="9">
                  <c:v>Interviews</c:v>
                </c:pt>
                <c:pt idx="10">
                  <c:v>Documentation</c:v>
                </c:pt>
                <c:pt idx="11">
                  <c:v>Drug testing</c:v>
                </c:pt>
                <c:pt idx="12">
                  <c:v>Civil rights</c:v>
                </c:pt>
                <c:pt idx="13">
                  <c:v>CFTM</c:v>
                </c:pt>
                <c:pt idx="14">
                  <c:v>CW visits</c:v>
                </c:pt>
                <c:pt idx="15">
                  <c:v>ICPC</c:v>
                </c:pt>
                <c:pt idx="16">
                  <c:v>Admin hrg</c:v>
                </c:pt>
              </c:strCache>
            </c:strRef>
          </c:cat>
          <c:val>
            <c:numRef>
              <c:f>'Concerns stats FY21'!$D$2:$D$18</c:f>
              <c:numCache>
                <c:formatCode>0%</c:formatCode>
                <c:ptCount val="17"/>
                <c:pt idx="0">
                  <c:v>0.14450867052023122</c:v>
                </c:pt>
                <c:pt idx="1">
                  <c:v>6.6666666666666666E-2</c:v>
                </c:pt>
                <c:pt idx="2">
                  <c:v>0.29850746268656714</c:v>
                </c:pt>
                <c:pt idx="3">
                  <c:v>0.15254237288135594</c:v>
                </c:pt>
                <c:pt idx="4">
                  <c:v>0.17525773195876287</c:v>
                </c:pt>
                <c:pt idx="5">
                  <c:v>0.16949152542372881</c:v>
                </c:pt>
                <c:pt idx="6">
                  <c:v>0.15384615384615385</c:v>
                </c:pt>
                <c:pt idx="7">
                  <c:v>0.2857142857142857</c:v>
                </c:pt>
                <c:pt idx="8">
                  <c:v>9.5238095238095233E-2</c:v>
                </c:pt>
                <c:pt idx="9">
                  <c:v>0.13157894736842105</c:v>
                </c:pt>
                <c:pt idx="10">
                  <c:v>0.20689655172413793</c:v>
                </c:pt>
                <c:pt idx="11">
                  <c:v>0.10526315789473684</c:v>
                </c:pt>
                <c:pt idx="12">
                  <c:v>8.3333333333333329E-2</c:v>
                </c:pt>
                <c:pt idx="13">
                  <c:v>0.18181818181818182</c:v>
                </c:pt>
                <c:pt idx="14">
                  <c:v>0.14285714285714285</c:v>
                </c:pt>
                <c:pt idx="15">
                  <c:v>0.4</c:v>
                </c:pt>
                <c:pt idx="16">
                  <c:v>0.5</c:v>
                </c:pt>
              </c:numCache>
            </c:numRef>
          </c:val>
          <c:smooth val="0"/>
          <c:extLst>
            <c:ext xmlns:c16="http://schemas.microsoft.com/office/drawing/2014/chart" uri="{C3380CC4-5D6E-409C-BE32-E72D297353CC}">
              <c16:uniqueId val="{00000002-0F49-46F4-AF8F-4B8D686D0135}"/>
            </c:ext>
          </c:extLst>
        </c:ser>
        <c:dLbls>
          <c:showLegendKey val="0"/>
          <c:showVal val="0"/>
          <c:showCatName val="0"/>
          <c:showSerName val="0"/>
          <c:showPercent val="0"/>
          <c:showBubbleSize val="0"/>
        </c:dLbls>
        <c:marker val="1"/>
        <c:smooth val="0"/>
        <c:axId val="505923304"/>
        <c:axId val="505925272"/>
      </c:lineChart>
      <c:catAx>
        <c:axId val="508115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508118312"/>
        <c:crosses val="autoZero"/>
        <c:auto val="1"/>
        <c:lblAlgn val="ctr"/>
        <c:lblOffset val="100"/>
        <c:noMultiLvlLbl val="0"/>
      </c:catAx>
      <c:valAx>
        <c:axId val="508118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508115688"/>
        <c:crosses val="autoZero"/>
        <c:crossBetween val="between"/>
      </c:valAx>
      <c:valAx>
        <c:axId val="505925272"/>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923304"/>
        <c:crosses val="max"/>
        <c:crossBetween val="between"/>
      </c:valAx>
      <c:catAx>
        <c:axId val="505923304"/>
        <c:scaling>
          <c:orientation val="minMax"/>
        </c:scaling>
        <c:delete val="1"/>
        <c:axPos val="b"/>
        <c:numFmt formatCode="General" sourceLinked="1"/>
        <c:majorTickMark val="none"/>
        <c:minorTickMark val="none"/>
        <c:tickLblPos val="nextTo"/>
        <c:crossAx val="505925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'Concerns stats FY21'!$A$1:$A$18</cx:f>
        <cx:lvl ptCount="18">
          <cx:pt idx="0">Employee competency</cx:pt>
          <cx:pt idx="1">Safety/Risk</cx:pt>
          <cx:pt idx="2">Communication</cx:pt>
          <cx:pt idx="3">Intervention</cx:pt>
          <cx:pt idx="4">Visit</cx:pt>
          <cx:pt idx="5">Parents rights</cx:pt>
          <cx:pt idx="6">Placement</cx:pt>
          <cx:pt idx="7">Kin</cx:pt>
          <cx:pt idx="8">Court</cx:pt>
          <cx:pt idx="9">Interviews</cx:pt>
          <cx:pt idx="10">Documentation</cx:pt>
          <cx:pt idx="11">Personnel</cx:pt>
          <cx:pt idx="12">Drug testing</cx:pt>
          <cx:pt idx="13">Civil rights</cx:pt>
          <cx:pt idx="14">CFTM</cx:pt>
          <cx:pt idx="15">CW visits</cx:pt>
          <cx:pt idx="16">ICPC</cx:pt>
          <cx:pt idx="17">Admin hrg</cx:pt>
        </cx:lvl>
      </cx:strDim>
      <cx:numDim type="val">
        <cx:f>'Concerns stats FY21'!$B$1:$B$18</cx:f>
        <cx:lvl ptCount="18" formatCode="General">
          <cx:pt idx="0">173</cx:pt>
          <cx:pt idx="1">165</cx:pt>
          <cx:pt idx="2">134</cx:pt>
          <cx:pt idx="3">118</cx:pt>
          <cx:pt idx="4">97</cx:pt>
          <cx:pt idx="5">59</cx:pt>
          <cx:pt idx="6">52</cx:pt>
          <cx:pt idx="7">49</cx:pt>
          <cx:pt idx="8">42</cx:pt>
          <cx:pt idx="9">38</cx:pt>
          <cx:pt idx="10">29</cx:pt>
          <cx:pt idx="11">24</cx:pt>
          <cx:pt idx="12">19</cx:pt>
          <cx:pt idx="13">12</cx:pt>
          <cx:pt idx="14">11</cx:pt>
          <cx:pt idx="15">7</cx:pt>
          <cx:pt idx="16">5</cx:pt>
          <cx:pt idx="17">4</cx:pt>
        </cx:lvl>
      </cx:numDim>
    </cx:data>
  </cx:chartData>
  <cx:chart>
    <cx:plotArea>
      <cx:plotAreaRegion>
        <cx:series layoutId="funnel" uniqueId="{CB259A85-2494-47DB-8D4D-11F1F4E2DF61}">
          <cx:spPr>
            <a:solidFill>
              <a:srgbClr val="6600CC"/>
            </a:solidFill>
          </cx:spPr>
          <cx:dataLabels>
            <cx:txPr>
              <a:bodyPr spcFirstLastPara="1" vertOverflow="ellipsis" horzOverflow="overflow" wrap="square" lIns="0" tIns="0" rIns="0" bIns="0" anchor="ctr" anchorCtr="1"/>
              <a:lstStyle/>
              <a:p>
                <a:pPr algn="ctr" rtl="0">
                  <a:defRPr baseline="0">
                    <a:solidFill>
                      <a:schemeClr val="bg1"/>
                    </a:solidFill>
                  </a:defRPr>
                </a:pPr>
                <a:endParaRPr lang="en-US" sz="900" b="0" i="0" u="none" strike="noStrike" baseline="0">
                  <a:solidFill>
                    <a:schemeClr val="bg1"/>
                  </a:solidFill>
                  <a:latin typeface="Calibri" panose="020F0502020204030204"/>
                </a:endParaRPr>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b="1" i="0" baseline="0"/>
            </a:pPr>
            <a:endParaRPr lang="en-US" sz="900" b="1" i="0" u="none" strike="noStrike" baseline="0">
              <a:solidFill>
                <a:sysClr val="windowText" lastClr="000000">
                  <a:lumMod val="65000"/>
                  <a:lumOff val="35000"/>
                </a:sysClr>
              </a:solidFill>
              <a:latin typeface="Calibri" panose="020F0502020204030204"/>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0.15239</cdr:x>
      <cdr:y>0.26141</cdr:y>
    </cdr:from>
    <cdr:to>
      <cdr:x>0.41436</cdr:x>
      <cdr:y>0.3195</cdr:y>
    </cdr:to>
    <cdr:sp macro="" textlink="">
      <cdr:nvSpPr>
        <cdr:cNvPr id="2" name="TextBox 1"/>
        <cdr:cNvSpPr txBox="1"/>
      </cdr:nvSpPr>
      <cdr:spPr>
        <a:xfrm xmlns:a="http://schemas.openxmlformats.org/drawingml/2006/main">
          <a:off x="922020" y="720090"/>
          <a:ext cx="1584960" cy="1600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0.1398</cdr:x>
      <cdr:y>0.21438</cdr:y>
    </cdr:from>
    <cdr:to>
      <cdr:x>0.41562</cdr:x>
      <cdr:y>0.26971</cdr:y>
    </cdr:to>
    <cdr:sp macro="" textlink="">
      <cdr:nvSpPr>
        <cdr:cNvPr id="3" name="TextBox 2"/>
        <cdr:cNvSpPr txBox="1"/>
      </cdr:nvSpPr>
      <cdr:spPr>
        <a:xfrm xmlns:a="http://schemas.openxmlformats.org/drawingml/2006/main">
          <a:off x="845820" y="590550"/>
          <a:ext cx="1668780"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0.10453</cdr:x>
      <cdr:y>0.22545</cdr:y>
    </cdr:from>
    <cdr:to>
      <cdr:x>0.41688</cdr:x>
      <cdr:y>0.29461</cdr:y>
    </cdr:to>
    <cdr:sp macro="" textlink="">
      <cdr:nvSpPr>
        <cdr:cNvPr id="4" name="TextBox 3"/>
        <cdr:cNvSpPr txBox="1"/>
      </cdr:nvSpPr>
      <cdr:spPr>
        <a:xfrm xmlns:a="http://schemas.openxmlformats.org/drawingml/2006/main">
          <a:off x="632460" y="621030"/>
          <a:ext cx="188976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0.11209</cdr:x>
      <cdr:y>0.17674</cdr:y>
    </cdr:from>
    <cdr:to>
      <cdr:x>0.43724</cdr:x>
      <cdr:y>0.34095</cdr:y>
    </cdr:to>
    <cdr:sp macro="" textlink="">
      <cdr:nvSpPr>
        <cdr:cNvPr id="5" name="TextBox 4"/>
        <cdr:cNvSpPr txBox="1"/>
      </cdr:nvSpPr>
      <cdr:spPr>
        <a:xfrm xmlns:a="http://schemas.openxmlformats.org/drawingml/2006/main">
          <a:off x="790789" y="785955"/>
          <a:ext cx="2293944" cy="7302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Open Sans" pitchFamily="2" charset="0"/>
              <a:ea typeface="Open Sans" pitchFamily="2" charset="0"/>
              <a:cs typeface="Open Sans" pitchFamily="2" charset="0"/>
            </a:rPr>
            <a:t>Lawsuit</a:t>
          </a:r>
          <a:r>
            <a:rPr lang="en-US" sz="1400" baseline="0" dirty="0">
              <a:latin typeface="Open Sans" pitchFamily="2" charset="0"/>
              <a:ea typeface="Open Sans" pitchFamily="2" charset="0"/>
              <a:cs typeface="Open Sans" pitchFamily="2" charset="0"/>
            </a:rPr>
            <a:t> early years   </a:t>
          </a:r>
        </a:p>
        <a:p xmlns:a="http://schemas.openxmlformats.org/drawingml/2006/main">
          <a:r>
            <a:rPr lang="en-US" sz="1400" baseline="0" dirty="0">
              <a:latin typeface="Open Sans" pitchFamily="2" charset="0"/>
              <a:ea typeface="Open Sans" pitchFamily="2" charset="0"/>
              <a:cs typeface="Open Sans" pitchFamily="2" charset="0"/>
            </a:rPr>
            <a:t>(OCPO 7 staff)</a:t>
          </a:r>
          <a:endParaRPr lang="en-US" sz="1400" dirty="0">
            <a:latin typeface="Open Sans" pitchFamily="2" charset="0"/>
            <a:ea typeface="Open Sans" pitchFamily="2" charset="0"/>
            <a:cs typeface="Open Sans" pitchFamily="2" charset="0"/>
          </a:endParaRPr>
        </a:p>
      </cdr:txBody>
    </cdr:sp>
  </cdr:relSizeAnchor>
  <cdr:relSizeAnchor xmlns:cdr="http://schemas.openxmlformats.org/drawingml/2006/chartDrawing">
    <cdr:from>
      <cdr:x>0.68514</cdr:x>
      <cdr:y>0.5325</cdr:y>
    </cdr:from>
    <cdr:to>
      <cdr:x>0.94584</cdr:x>
      <cdr:y>0.60996</cdr:y>
    </cdr:to>
    <cdr:sp macro="" textlink="">
      <cdr:nvSpPr>
        <cdr:cNvPr id="6" name="TextBox 5"/>
        <cdr:cNvSpPr txBox="1"/>
      </cdr:nvSpPr>
      <cdr:spPr>
        <a:xfrm xmlns:a="http://schemas.openxmlformats.org/drawingml/2006/main">
          <a:off x="4145280" y="1466850"/>
          <a:ext cx="1577340" cy="2133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0.50908</cdr:x>
      <cdr:y>0.47838</cdr:y>
    </cdr:from>
    <cdr:to>
      <cdr:x>0.72578</cdr:x>
      <cdr:y>0.61814</cdr:y>
    </cdr:to>
    <cdr:sp macro="" textlink="">
      <cdr:nvSpPr>
        <cdr:cNvPr id="7" name="TextBox 6"/>
        <cdr:cNvSpPr txBox="1"/>
      </cdr:nvSpPr>
      <cdr:spPr>
        <a:xfrm xmlns:a="http://schemas.openxmlformats.org/drawingml/2006/main">
          <a:off x="3506763" y="1727851"/>
          <a:ext cx="1492739" cy="5047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Open Sans" pitchFamily="2" charset="0"/>
              <a:ea typeface="Open Sans" pitchFamily="2" charset="0"/>
              <a:cs typeface="Open Sans" pitchFamily="2" charset="0"/>
            </a:rPr>
            <a:t>Lawsuit</a:t>
          </a:r>
          <a:r>
            <a:rPr lang="en-US" sz="1400" baseline="0" dirty="0">
              <a:latin typeface="Open Sans" pitchFamily="2" charset="0"/>
              <a:ea typeface="Open Sans" pitchFamily="2" charset="0"/>
              <a:cs typeface="Open Sans" pitchFamily="2" charset="0"/>
            </a:rPr>
            <a:t> end  (OCPO 3 staff)</a:t>
          </a:r>
          <a:endParaRPr lang="en-US" sz="1400" dirty="0">
            <a:latin typeface="Open Sans" pitchFamily="2" charset="0"/>
            <a:ea typeface="Open Sans" pitchFamily="2" charset="0"/>
            <a:cs typeface="Open Sans" pitchFamily="2" charset="0"/>
          </a:endParaRPr>
        </a:p>
      </cdr:txBody>
    </cdr:sp>
  </cdr:relSizeAnchor>
  <cdr:relSizeAnchor xmlns:cdr="http://schemas.openxmlformats.org/drawingml/2006/chartDrawing">
    <cdr:from>
      <cdr:x>0.76549</cdr:x>
      <cdr:y>0.68812</cdr:y>
    </cdr:from>
    <cdr:to>
      <cdr:x>0.95492</cdr:x>
      <cdr:y>0.88713</cdr:y>
    </cdr:to>
    <cdr:sp macro="" textlink="">
      <cdr:nvSpPr>
        <cdr:cNvPr id="8" name="TextBox 7">
          <a:extLst xmlns:a="http://schemas.openxmlformats.org/drawingml/2006/main">
            <a:ext uri="{FF2B5EF4-FFF2-40B4-BE49-F238E27FC236}">
              <a16:creationId xmlns:a16="http://schemas.microsoft.com/office/drawing/2014/main" id="{A09B5868-C445-4AA2-ACB1-D8EF5D8D5A6B}"/>
            </a:ext>
          </a:extLst>
        </cdr:cNvPr>
        <cdr:cNvSpPr txBox="1"/>
      </cdr:nvSpPr>
      <cdr:spPr>
        <a:xfrm xmlns:a="http://schemas.openxmlformats.org/drawingml/2006/main">
          <a:off x="5273040" y="2485390"/>
          <a:ext cx="1304907" cy="7188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latin typeface="Open Sans" pitchFamily="2" charset="0"/>
              <a:ea typeface="Open Sans" pitchFamily="2" charset="0"/>
              <a:cs typeface="Open Sans" pitchFamily="2" charset="0"/>
            </a:rPr>
            <a:t>Campaign</a:t>
          </a:r>
          <a:r>
            <a:rPr lang="en-US" sz="1200" baseline="0" dirty="0">
              <a:latin typeface="Open Sans" pitchFamily="2" charset="0"/>
              <a:ea typeface="Open Sans" pitchFamily="2" charset="0"/>
              <a:cs typeface="Open Sans" pitchFamily="2" charset="0"/>
            </a:rPr>
            <a:t> to increase OCPO awareness</a:t>
          </a:r>
          <a:endParaRPr lang="en-US" sz="1200" dirty="0">
            <a:latin typeface="Open Sans" pitchFamily="2" charset="0"/>
            <a:ea typeface="Open Sans" pitchFamily="2" charset="0"/>
            <a:cs typeface="Open Sans" pitchFamily="2"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0.00723</cdr:y>
    </cdr:from>
    <cdr:to>
      <cdr:x>0.12238</cdr:x>
      <cdr:y>0.19945</cdr:y>
    </cdr:to>
    <cdr:sp macro="" textlink="">
      <cdr:nvSpPr>
        <cdr:cNvPr id="2" name="TextBox 1"/>
        <cdr:cNvSpPr txBox="1"/>
      </cdr:nvSpPr>
      <cdr:spPr>
        <a:xfrm xmlns:a="http://schemas.openxmlformats.org/drawingml/2006/main">
          <a:off x="0" y="24557"/>
          <a:ext cx="727364" cy="652848"/>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1100" b="1" dirty="0">
            <a:solidFill>
              <a:schemeClr val="accent6">
                <a:lumMod val="75000"/>
              </a:schemeClr>
            </a:solidFill>
            <a:latin typeface="+mn-lt"/>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0.01657</cdr:y>
    </cdr:from>
    <cdr:to>
      <cdr:x>0.39518</cdr:x>
      <cdr:y>0.1989</cdr:y>
    </cdr:to>
    <cdr:sp macro="" textlink="">
      <cdr:nvSpPr>
        <cdr:cNvPr id="2" name="TextBox 1"/>
        <cdr:cNvSpPr txBox="1"/>
      </cdr:nvSpPr>
      <cdr:spPr>
        <a:xfrm xmlns:a="http://schemas.openxmlformats.org/drawingml/2006/main">
          <a:off x="0" y="57150"/>
          <a:ext cx="2028825" cy="6286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b="1" dirty="0">
            <a:solidFill>
              <a:schemeClr val="accent1">
                <a:lumMod val="60000"/>
                <a:lumOff val="4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437F29-E369-4826-BE07-BB009CF0222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a:t>OCPO</a:t>
            </a:r>
          </a:p>
        </p:txBody>
      </p:sp>
      <p:sp>
        <p:nvSpPr>
          <p:cNvPr id="3" name="Date Placeholder 2">
            <a:extLst>
              <a:ext uri="{FF2B5EF4-FFF2-40B4-BE49-F238E27FC236}">
                <a16:creationId xmlns:a16="http://schemas.microsoft.com/office/drawing/2014/main" id="{A2861105-7711-4AEE-B3AB-6D8E085CA9A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ECEC79A-8BD7-459C-880B-443266F94240}" type="datetimeFigureOut">
              <a:rPr lang="en-US" smtClean="0"/>
              <a:t>5/11/22</a:t>
            </a:fld>
            <a:endParaRPr lang="en-US"/>
          </a:p>
        </p:txBody>
      </p:sp>
      <p:sp>
        <p:nvSpPr>
          <p:cNvPr id="4" name="Footer Placeholder 3">
            <a:extLst>
              <a:ext uri="{FF2B5EF4-FFF2-40B4-BE49-F238E27FC236}">
                <a16:creationId xmlns:a16="http://schemas.microsoft.com/office/drawing/2014/main" id="{F684F275-1E6D-4444-88C0-B7A779B69519}"/>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r>
              <a:rPr lang="en-US"/>
              <a:t>derr</a:t>
            </a:r>
          </a:p>
        </p:txBody>
      </p:sp>
      <p:sp>
        <p:nvSpPr>
          <p:cNvPr id="5" name="Slide Number Placeholder 4">
            <a:extLst>
              <a:ext uri="{FF2B5EF4-FFF2-40B4-BE49-F238E27FC236}">
                <a16:creationId xmlns:a16="http://schemas.microsoft.com/office/drawing/2014/main" id="{74BCFF7D-0BA0-4031-AFBA-D0D77A8AE79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1FCE67C-CDCF-42E4-A2BB-87B3C5A1E530}" type="slidenum">
              <a:rPr lang="en-US" smtClean="0"/>
              <a:t>‹#›</a:t>
            </a:fld>
            <a:endParaRPr lang="en-US"/>
          </a:p>
        </p:txBody>
      </p:sp>
    </p:spTree>
    <p:extLst>
      <p:ext uri="{BB962C8B-B14F-4D97-AF65-F5344CB8AC3E}">
        <p14:creationId xmlns:p14="http://schemas.microsoft.com/office/powerpoint/2010/main" val="96836453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25" tIns="93125" rIns="93125" bIns="931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44493432"/>
      </p:ext>
    </p:extLst>
  </p:cSld>
  <p:clrMap bg1="lt1" tx1="dk1" bg2="dk2" tx2="lt2" accent1="accent1" accent2="accent2" accent3="accent3" accent4="accent4" accent5="accent5" accent6="accent6" hlink="hlink" folHlink="folHlink"/>
  <p:hf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
        <p:cNvGrpSpPr/>
        <p:nvPr/>
      </p:nvGrpSpPr>
      <p:grpSpPr>
        <a:xfrm>
          <a:off x="0" y="0"/>
          <a:ext cx="0" cy="0"/>
          <a:chOff x="0" y="0"/>
          <a:chExt cx="0" cy="0"/>
        </a:xfrm>
      </p:grpSpPr>
      <p:sp>
        <p:nvSpPr>
          <p:cNvPr id="15" name="Google Shape;15;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 name="Google Shape;16;p1:notes"/>
          <p:cNvSpPr txBox="1">
            <a:spLocks noGrp="1"/>
          </p:cNvSpPr>
          <p:nvPr>
            <p:ph type="body" idx="1"/>
          </p:nvPr>
        </p:nvSpPr>
        <p:spPr>
          <a:xfrm>
            <a:off x="701040" y="4415790"/>
            <a:ext cx="5608320" cy="4183380"/>
          </a:xfrm>
          <a:prstGeom prst="rect">
            <a:avLst/>
          </a:prstGeom>
          <a:noFill/>
          <a:ln>
            <a:noFill/>
          </a:ln>
        </p:spPr>
        <p:txBody>
          <a:bodyPr spcFirstLastPara="1" wrap="square" lIns="93125" tIns="93125" rIns="93125" bIns="93125" anchor="t" anchorCtr="0">
            <a:noAutofit/>
          </a:bodyPr>
          <a:lstStyle/>
          <a:p>
            <a:pPr marL="0" lvl="0" indent="0" algn="l" rtl="0">
              <a:spcBef>
                <a:spcPts val="0"/>
              </a:spcBef>
              <a:spcAft>
                <a:spcPts val="0"/>
              </a:spcAft>
              <a:buNone/>
            </a:pPr>
            <a:r>
              <a:rPr lang="en-US" baseline="0" dirty="0"/>
              <a:t>Office of Child Protection Ombudsman. The modern use of the term ombudsman dates back to 19</a:t>
            </a:r>
            <a:r>
              <a:rPr lang="en-US" baseline="30000" dirty="0"/>
              <a:t>th</a:t>
            </a:r>
            <a:r>
              <a:rPr lang="en-US" baseline="0" dirty="0"/>
              <a:t> century Sweden. The generally accepted meaning i</a:t>
            </a:r>
            <a:r>
              <a:rPr lang="en-US" sz="1100" b="0" i="0" u="none" strike="noStrike" cap="none" dirty="0">
                <a:solidFill>
                  <a:schemeClr val="dk1"/>
                </a:solidFill>
                <a:effectLst/>
                <a:latin typeface="Arial"/>
                <a:ea typeface="Arial"/>
                <a:cs typeface="Arial"/>
                <a:sym typeface="Arial"/>
              </a:rPr>
              <a:t>s an official who,</a:t>
            </a:r>
            <a:r>
              <a:rPr lang="en-US" sz="1100" b="0" i="0" u="none" strike="noStrike" cap="none" baseline="0" dirty="0">
                <a:solidFill>
                  <a:schemeClr val="dk1"/>
                </a:solidFill>
                <a:effectLst/>
                <a:latin typeface="Arial"/>
                <a:ea typeface="Arial"/>
                <a:cs typeface="Arial"/>
                <a:sym typeface="Arial"/>
              </a:rPr>
              <a:t> on behalf of the citizen, </a:t>
            </a:r>
            <a:r>
              <a:rPr lang="en-US" sz="1100" b="0" i="0" u="none" strike="noStrike" cap="none" dirty="0">
                <a:solidFill>
                  <a:schemeClr val="dk1"/>
                </a:solidFill>
                <a:effectLst/>
                <a:latin typeface="Arial"/>
                <a:ea typeface="Arial"/>
                <a:cs typeface="Arial"/>
                <a:sym typeface="Arial"/>
              </a:rPr>
              <a:t>checks on and oversees the investigation of complaints regarding improper government activity. </a:t>
            </a:r>
          </a:p>
          <a:p>
            <a:pPr marL="0" lvl="0" indent="0" algn="l" rtl="0">
              <a:spcBef>
                <a:spcPts val="0"/>
              </a:spcBef>
              <a:spcAft>
                <a:spcPts val="0"/>
              </a:spcAft>
              <a:buNone/>
            </a:pPr>
            <a:endParaRPr lang="en-US" sz="1100" b="0" i="0" u="none" strike="noStrike" cap="none" dirty="0">
              <a:solidFill>
                <a:schemeClr val="dk1"/>
              </a:solidFill>
              <a:effectLst/>
              <a:latin typeface="Arial"/>
              <a:cs typeface="Arial"/>
              <a:sym typeface="Arial"/>
            </a:endParaRPr>
          </a:p>
          <a:p>
            <a:pPr marL="0" lvl="0" indent="0" algn="l" rtl="0">
              <a:spcBef>
                <a:spcPts val="0"/>
              </a:spcBef>
              <a:spcAft>
                <a:spcPts val="0"/>
              </a:spcAft>
              <a:buNone/>
            </a:pPr>
            <a:r>
              <a:rPr lang="en-US" sz="1100" b="0" i="0" u="none" strike="noStrike" cap="none" dirty="0">
                <a:solidFill>
                  <a:schemeClr val="dk1"/>
                </a:solidFill>
                <a:effectLst/>
                <a:latin typeface="Arial"/>
                <a:cs typeface="Arial"/>
                <a:sym typeface="Arial"/>
              </a:rPr>
              <a:t>Joke?</a:t>
            </a:r>
          </a:p>
          <a:p>
            <a:pPr marL="0" lvl="0" indent="0" algn="l" rtl="0">
              <a:spcBef>
                <a:spcPts val="0"/>
              </a:spcBef>
              <a:spcAft>
                <a:spcPts val="0"/>
              </a:spcAft>
              <a:buNone/>
            </a:pPr>
            <a:r>
              <a:rPr lang="en-US" sz="1100" b="0" i="0" u="none" strike="noStrike" cap="none" dirty="0">
                <a:solidFill>
                  <a:schemeClr val="dk1"/>
                </a:solidFill>
                <a:effectLst/>
                <a:latin typeface="Arial"/>
                <a:cs typeface="Arial"/>
                <a:sym typeface="Arial"/>
              </a:rPr>
              <a:t>Disclaimer?</a:t>
            </a:r>
            <a:endParaRPr dirty="0"/>
          </a:p>
        </p:txBody>
      </p:sp>
    </p:spTree>
    <p:extLst>
      <p:ext uri="{BB962C8B-B14F-4D97-AF65-F5344CB8AC3E}">
        <p14:creationId xmlns:p14="http://schemas.microsoft.com/office/powerpoint/2010/main" val="2810721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25:notes"/>
          <p:cNvSpPr txBox="1">
            <a:spLocks noGrp="1"/>
          </p:cNvSpPr>
          <p:nvPr>
            <p:ph type="body" idx="1"/>
          </p:nvPr>
        </p:nvSpPr>
        <p:spPr>
          <a:xfrm>
            <a:off x="701040" y="4415790"/>
            <a:ext cx="5608320" cy="4183380"/>
          </a:xfrm>
          <a:prstGeom prst="rect">
            <a:avLst/>
          </a:prstGeom>
          <a:noFill/>
          <a:ln>
            <a:noFill/>
          </a:ln>
        </p:spPr>
        <p:txBody>
          <a:bodyPr spcFirstLastPara="1" wrap="square" lIns="93125" tIns="93125" rIns="93125" bIns="93125" anchor="t" anchorCtr="0">
            <a:noAutofit/>
          </a:bodyPr>
          <a:lstStyle/>
          <a:p>
            <a:pPr marL="0" lvl="0" indent="0" algn="l" rtl="0">
              <a:spcBef>
                <a:spcPts val="0"/>
              </a:spcBef>
              <a:spcAft>
                <a:spcPts val="0"/>
              </a:spcAft>
              <a:buNone/>
            </a:pPr>
            <a:r>
              <a:rPr lang="en-US" dirty="0"/>
              <a:t>During FY21, about two-thirds of </a:t>
            </a:r>
            <a:r>
              <a:rPr lang="en-US" b="1" i="1" dirty="0"/>
              <a:t>reported</a:t>
            </a:r>
            <a:r>
              <a:rPr lang="en-US" dirty="0"/>
              <a:t> concerns are captured in the above 5 categories. </a:t>
            </a:r>
            <a:r>
              <a:rPr lang="en-US" b="0" i="0" baseline="0" dirty="0"/>
              <a:t>These concerns are strictly from what the complainants report. There were a total of 1038 concerns. The most </a:t>
            </a:r>
            <a:r>
              <a:rPr lang="en-US" b="1" i="1" baseline="0" dirty="0"/>
              <a:t>reported </a:t>
            </a:r>
            <a:r>
              <a:rPr lang="en-US" b="0" i="0" baseline="0" dirty="0"/>
              <a:t>concern was employee competency which includes such things as personal bias, disclosing confidential information, a caseworker’s non-compliance with policy. The second most reported concern was regarding child safety and risk in all case types. The third most reported concern was issue with communicating with the caseworker. For example, caseworkers not providing clear expectations; returning phone calls, not providing requested information, not communicating about visitation, meetings, et cetera. The fourth most reported concern included insufficient intervention such as not providing timely services to assist the family; caseworker adding extra services that the family feels is unneeded; complaints about removals. The fifth most reported concern is in regard to visitation issues like not occurring or increasing, supervised or not supervised, telephone only; cut visitation because child not engaged.  </a:t>
            </a:r>
            <a:endParaRPr i="1" dirty="0"/>
          </a:p>
        </p:txBody>
      </p:sp>
    </p:spTree>
    <p:extLst>
      <p:ext uri="{BB962C8B-B14F-4D97-AF65-F5344CB8AC3E}">
        <p14:creationId xmlns:p14="http://schemas.microsoft.com/office/powerpoint/2010/main" val="2168635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7569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mountain line represents the blue bar divided by the purple bar on a percentage basis. The percentages are on the right side of the chart. </a:t>
            </a:r>
          </a:p>
        </p:txBody>
      </p:sp>
    </p:spTree>
    <p:extLst>
      <p:ext uri="{BB962C8B-B14F-4D97-AF65-F5344CB8AC3E}">
        <p14:creationId xmlns:p14="http://schemas.microsoft.com/office/powerpoint/2010/main" val="3837948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1:notes"/>
          <p:cNvSpPr txBox="1">
            <a:spLocks noGrp="1"/>
          </p:cNvSpPr>
          <p:nvPr>
            <p:ph type="body" idx="1"/>
          </p:nvPr>
        </p:nvSpPr>
        <p:spPr>
          <a:xfrm>
            <a:off x="701040" y="4415790"/>
            <a:ext cx="5608320" cy="4183380"/>
          </a:xfrm>
          <a:prstGeom prst="rect">
            <a:avLst/>
          </a:prstGeom>
          <a:noFill/>
          <a:ln>
            <a:noFill/>
          </a:ln>
        </p:spPr>
        <p:txBody>
          <a:bodyPr spcFirstLastPara="1" wrap="square" lIns="93125" tIns="93125" rIns="93125" bIns="93125" anchor="t" anchorCtr="0">
            <a:noAutofit/>
          </a:bodyPr>
          <a:lstStyle/>
          <a:p>
            <a:pPr marL="0" lvl="0" indent="0" algn="l" rtl="0">
              <a:spcBef>
                <a:spcPts val="0"/>
              </a:spcBef>
              <a:spcAft>
                <a:spcPts val="0"/>
              </a:spcAft>
              <a:buNone/>
            </a:pPr>
            <a:r>
              <a:rPr lang="en-US" u="sng" dirty="0"/>
              <a:t>Slide 11</a:t>
            </a:r>
            <a:br>
              <a:rPr lang="en-US" u="sng" dirty="0"/>
            </a:br>
            <a:r>
              <a:rPr lang="en-US" dirty="0"/>
              <a:t>These are the most frequent findings.</a:t>
            </a:r>
            <a:br>
              <a:rPr lang="en-US" dirty="0"/>
            </a:br>
            <a:r>
              <a:rPr lang="en-US" dirty="0"/>
              <a:t>1. Risk assessment in all case types; i</a:t>
            </a:r>
            <a:r>
              <a:rPr lang="en-US" baseline="0" dirty="0"/>
              <a:t>nadequate CPS </a:t>
            </a:r>
            <a:r>
              <a:rPr lang="en-US" dirty="0"/>
              <a:t>investigation</a:t>
            </a:r>
            <a:br>
              <a:rPr lang="en-US" dirty="0"/>
            </a:br>
            <a:r>
              <a:rPr lang="en-US" dirty="0"/>
              <a:t>2. Parents or custodians</a:t>
            </a:r>
            <a:r>
              <a:rPr lang="en-US" baseline="0" dirty="0"/>
              <a:t> are not notified when their children who are in foster care are in accidents, sustain injuries, hospitalized; have health appointments; changed visitation</a:t>
            </a:r>
            <a:r>
              <a:rPr lang="en-US" dirty="0"/>
              <a:t>.</a:t>
            </a:r>
            <a:br>
              <a:rPr lang="en-US" dirty="0"/>
            </a:br>
            <a:r>
              <a:rPr lang="en-US" dirty="0"/>
              <a:t>3. Inadequate, incomplete, overdue case documentation. </a:t>
            </a:r>
          </a:p>
          <a:p>
            <a:pPr marL="0" lvl="0" indent="0" algn="l" rtl="0">
              <a:spcBef>
                <a:spcPts val="0"/>
              </a:spcBef>
              <a:spcAft>
                <a:spcPts val="0"/>
              </a:spcAft>
              <a:buNone/>
            </a:pPr>
            <a:r>
              <a:rPr lang="en-US" dirty="0"/>
              <a:t>4. Findings</a:t>
            </a:r>
            <a:r>
              <a:rPr lang="en-US" baseline="0" dirty="0"/>
              <a:t> about not identifying, cultivating or involving kin with children in DCFS custody; not beginning/following thru with ICPC process. </a:t>
            </a:r>
            <a:endParaRPr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a:t>Slide 13</a:t>
            </a:r>
            <a:br>
              <a:rPr lang="en-US" u="sng" dirty="0"/>
            </a:br>
            <a:r>
              <a:rPr lang="en-US" u="none" dirty="0"/>
              <a:t>Examples of action taken by DCFS in FY21</a:t>
            </a:r>
            <a:r>
              <a:rPr lang="en-US" dirty="0"/>
              <a:t>, include </a:t>
            </a:r>
            <a:r>
              <a:rPr lang="en-US" baseline="0" dirty="0"/>
              <a:t>addressing</a:t>
            </a:r>
            <a:r>
              <a:rPr lang="en-US" dirty="0"/>
              <a:t> oversights</a:t>
            </a:r>
            <a:r>
              <a:rPr lang="en-US" baseline="0" dirty="0"/>
              <a:t> </a:t>
            </a:r>
            <a:r>
              <a:rPr lang="en-US" dirty="0"/>
              <a:t>in a CPS investigations in order to assess safety and risk. Parental issues like providing virtual visits, notifying parents of their child in foster care health appointments; reorganizing child and family team to create support for parents; completing make-up visits; and</a:t>
            </a:r>
            <a:r>
              <a:rPr lang="en-US" baseline="0" dirty="0"/>
              <a:t> notifying parents whose children are in foster care about their upcoming health appointments so that parents may attend. Working toward statewide consistency regarding the format of written reports to the court at protective order hearings.  Finally, completing screenings with children with suicidal ideation. </a:t>
            </a:r>
            <a:endParaRPr lang="en-US" dirty="0"/>
          </a:p>
          <a:p>
            <a:endParaRPr lang="en-US" dirty="0"/>
          </a:p>
        </p:txBody>
      </p:sp>
    </p:spTree>
    <p:extLst>
      <p:ext uri="{BB962C8B-B14F-4D97-AF65-F5344CB8AC3E}">
        <p14:creationId xmlns:p14="http://schemas.microsoft.com/office/powerpoint/2010/main" val="187226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a:t>Slide 13</a:t>
            </a:r>
            <a:br>
              <a:rPr lang="en-US" u="sng" dirty="0"/>
            </a:br>
            <a:r>
              <a:rPr lang="en-US" u="none" dirty="0"/>
              <a:t>Examples of action taken by DCFS in FY21</a:t>
            </a:r>
            <a:r>
              <a:rPr lang="en-US" dirty="0"/>
              <a:t>, include </a:t>
            </a:r>
            <a:r>
              <a:rPr lang="en-US" baseline="0" dirty="0"/>
              <a:t>addressing</a:t>
            </a:r>
            <a:r>
              <a:rPr lang="en-US" dirty="0"/>
              <a:t> oversights</a:t>
            </a:r>
            <a:r>
              <a:rPr lang="en-US" baseline="0" dirty="0"/>
              <a:t> </a:t>
            </a:r>
            <a:r>
              <a:rPr lang="en-US" dirty="0"/>
              <a:t>in a CPS investigations in order to assess safety and risk. Parental issues like providing virtual visits, notifying parents of their child in foster care health appointments; reorganizing child and family team to create support for parents; completing make-up visits; and</a:t>
            </a:r>
            <a:r>
              <a:rPr lang="en-US" baseline="0" dirty="0"/>
              <a:t> notifying parents whose children are in foster care about their upcoming health appointments so that parents may attend. Working toward statewide consistency regarding the format of written reports to the court at protective order hearings.  Finally, completing screenings with children with suicidal ideation. </a:t>
            </a:r>
            <a:endParaRPr lang="en-US" dirty="0"/>
          </a:p>
        </p:txBody>
      </p:sp>
    </p:spTree>
    <p:extLst>
      <p:ext uri="{BB962C8B-B14F-4D97-AF65-F5344CB8AC3E}">
        <p14:creationId xmlns:p14="http://schemas.microsoft.com/office/powerpoint/2010/main" val="1752036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a:t>Slide 13</a:t>
            </a:r>
            <a:br>
              <a:rPr lang="en-US" u="sng" dirty="0"/>
            </a:br>
            <a:r>
              <a:rPr lang="en-US" u="none" dirty="0"/>
              <a:t>Examples of action taken by DCFS in FY21</a:t>
            </a:r>
            <a:r>
              <a:rPr lang="en-US" dirty="0"/>
              <a:t>, include </a:t>
            </a:r>
            <a:r>
              <a:rPr lang="en-US" baseline="0" dirty="0"/>
              <a:t>addressing</a:t>
            </a:r>
            <a:r>
              <a:rPr lang="en-US" dirty="0"/>
              <a:t> oversights</a:t>
            </a:r>
            <a:r>
              <a:rPr lang="en-US" baseline="0" dirty="0"/>
              <a:t> </a:t>
            </a:r>
            <a:r>
              <a:rPr lang="en-US" dirty="0"/>
              <a:t>in a CPS investigations in order to assess safety and risk. Parental issues like providing virtual visits, notifying parents of their child in foster care health appointments; reorganizing child and family team to create support for parents; completing make-up visits; and</a:t>
            </a:r>
            <a:r>
              <a:rPr lang="en-US" baseline="0" dirty="0"/>
              <a:t> notifying parents whose children are in foster care about their upcoming health appointments so that parents may attend. Working toward statewide consistency regarding the format of written reports to the court at protective order hearings.  Finally, completing screenings with children with suicidal ideation. </a:t>
            </a:r>
            <a:endParaRPr lang="en-US" dirty="0"/>
          </a:p>
          <a:p>
            <a:endParaRPr lang="en-US" dirty="0"/>
          </a:p>
        </p:txBody>
      </p:sp>
    </p:spTree>
    <p:extLst>
      <p:ext uri="{BB962C8B-B14F-4D97-AF65-F5344CB8AC3E}">
        <p14:creationId xmlns:p14="http://schemas.microsoft.com/office/powerpoint/2010/main" val="643491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a:t>Slide 13</a:t>
            </a:r>
            <a:br>
              <a:rPr lang="en-US" u="sng" dirty="0"/>
            </a:br>
            <a:r>
              <a:rPr lang="en-US" u="none" dirty="0"/>
              <a:t>Examples of action taken by DCFS in FY21</a:t>
            </a:r>
            <a:r>
              <a:rPr lang="en-US" dirty="0"/>
              <a:t>, include </a:t>
            </a:r>
            <a:r>
              <a:rPr lang="en-US" baseline="0" dirty="0"/>
              <a:t>addressing</a:t>
            </a:r>
            <a:r>
              <a:rPr lang="en-US" dirty="0"/>
              <a:t> oversights</a:t>
            </a:r>
            <a:r>
              <a:rPr lang="en-US" baseline="0" dirty="0"/>
              <a:t> </a:t>
            </a:r>
            <a:r>
              <a:rPr lang="en-US" dirty="0"/>
              <a:t>in a CPS investigations in order to assess safety and risk. Parental issues like providing virtual visits, notifying parents of their child in foster care health appointments; reorganizing child and family team to create support for parents; completing make-up visits; and</a:t>
            </a:r>
            <a:r>
              <a:rPr lang="en-US" baseline="0" dirty="0"/>
              <a:t> notifying parents whose children are in foster care about their upcoming health appointments so that parents may attend. Working toward statewide consistency regarding the format of written reports to the court at protective order hearings.  Finally, completing screenings with children with suicidal ideation. </a:t>
            </a:r>
            <a:endParaRPr lang="en-US" dirty="0"/>
          </a:p>
          <a:p>
            <a:endParaRPr lang="en-US" dirty="0"/>
          </a:p>
        </p:txBody>
      </p:sp>
    </p:spTree>
    <p:extLst>
      <p:ext uri="{BB962C8B-B14F-4D97-AF65-F5344CB8AC3E}">
        <p14:creationId xmlns:p14="http://schemas.microsoft.com/office/powerpoint/2010/main" val="2405658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a:t>Slide 13</a:t>
            </a:r>
            <a:br>
              <a:rPr lang="en-US" u="sng" dirty="0"/>
            </a:br>
            <a:r>
              <a:rPr lang="en-US" u="none" dirty="0"/>
              <a:t>Examples of action taken by DCFS in FY21</a:t>
            </a:r>
            <a:r>
              <a:rPr lang="en-US" dirty="0"/>
              <a:t>, include </a:t>
            </a:r>
            <a:r>
              <a:rPr lang="en-US" baseline="0" dirty="0"/>
              <a:t>addressing</a:t>
            </a:r>
            <a:r>
              <a:rPr lang="en-US" dirty="0"/>
              <a:t> oversights</a:t>
            </a:r>
            <a:r>
              <a:rPr lang="en-US" baseline="0" dirty="0"/>
              <a:t> </a:t>
            </a:r>
            <a:r>
              <a:rPr lang="en-US" dirty="0"/>
              <a:t>in a CPS investigations in order to assess safety and risk. Parental issues like providing virtual visits, notifying parents of their child in foster care health appointments; reorganizing child and family team to create support for parents; completing make-up visits; and</a:t>
            </a:r>
            <a:r>
              <a:rPr lang="en-US" baseline="0" dirty="0"/>
              <a:t> notifying parents whose children are in foster care about their upcoming health appointments so that parents may attend. Working toward statewide consistency regarding the format of written reports to the court at protective order hearings.  Finally, completing screenings with children with suicidal ideation. </a:t>
            </a:r>
            <a:endParaRPr lang="en-US" dirty="0"/>
          </a:p>
          <a:p>
            <a:endParaRPr lang="en-US" dirty="0"/>
          </a:p>
        </p:txBody>
      </p:sp>
    </p:spTree>
    <p:extLst>
      <p:ext uri="{BB962C8B-B14F-4D97-AF65-F5344CB8AC3E}">
        <p14:creationId xmlns:p14="http://schemas.microsoft.com/office/powerpoint/2010/main" val="2453687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baseline="0" dirty="0"/>
              <a:t>Armando- 5yo in SCF. Paternity established. During the year the child in SCF. Ignored from CFTMs; DCFS worked with MO and never engaged/included FA; didn’t engage him in visits; and </a:t>
            </a:r>
            <a:r>
              <a:rPr lang="en-US" b="1" baseline="0" dirty="0" err="1"/>
              <a:t>termd</a:t>
            </a:r>
            <a:r>
              <a:rPr lang="en-US" b="1" baseline="0" dirty="0"/>
              <a:t> rights. Kid bonded with foster parent. By the time OCPO contacted it was right before termination or right after reunification termed. Death cases- MO complaining about </a:t>
            </a:r>
            <a:r>
              <a:rPr lang="en-US" b="1" baseline="0" dirty="0" err="1"/>
              <a:t>tx</a:t>
            </a:r>
            <a:r>
              <a:rPr lang="en-US" b="1" baseline="0" dirty="0"/>
              <a:t> in SCF home; 3yo child had repeated unexplained injuries, foster mother was nurse and was in good standing with DCFS, made excuses; other red flags, inappropriate clothing in winter; FM didn’t want him but wanted sister, glued </a:t>
            </a:r>
            <a:r>
              <a:rPr lang="en-US" b="1" baseline="0" dirty="0" err="1"/>
              <a:t>childs</a:t>
            </a:r>
            <a:r>
              <a:rPr lang="en-US" b="1" baseline="0" dirty="0"/>
              <a:t> head closed after injury.  MO wanted to have child taken to reg </a:t>
            </a:r>
            <a:r>
              <a:rPr lang="en-US" b="1" baseline="0" dirty="0" err="1"/>
              <a:t>dr</a:t>
            </a:r>
            <a:r>
              <a:rPr lang="en-US" b="1" baseline="0" dirty="0"/>
              <a:t> but FM taking to her own and DCFS supported. Lisa-SF massaged 15yo bare back, allegedly touched side breast; child and </a:t>
            </a:r>
            <a:r>
              <a:rPr lang="en-US" b="1" baseline="0" dirty="0" err="1"/>
              <a:t>mo</a:t>
            </a:r>
            <a:r>
              <a:rPr lang="en-US" b="1" baseline="0" dirty="0"/>
              <a:t> did not see as abuse; </a:t>
            </a:r>
            <a:r>
              <a:rPr lang="en-US" b="1" baseline="0" dirty="0" err="1"/>
              <a:t>mo</a:t>
            </a:r>
            <a:r>
              <a:rPr lang="en-US" b="1" baseline="0" dirty="0"/>
              <a:t> drove to DCFS office to safety plan, but the office was closed, had SF live outside of home; DCFS filed petition removed; put her in shelter home; then eventually with </a:t>
            </a:r>
            <a:r>
              <a:rPr lang="en-US" b="1" baseline="0" dirty="0" err="1"/>
              <a:t>gps</a:t>
            </a:r>
            <a:r>
              <a:rPr lang="en-US" b="1" baseline="0" dirty="0"/>
              <a:t>; child and </a:t>
            </a:r>
            <a:r>
              <a:rPr lang="en-US" b="1" baseline="0" dirty="0" err="1"/>
              <a:t>mo</a:t>
            </a:r>
            <a:r>
              <a:rPr lang="en-US" b="1" baseline="0" dirty="0"/>
              <a:t> repeatedly called OCPO. The child pointed errors on the DCFS SDM tool about her situation. The child ended up leaving the country. DCFS filed and brought the child back home. Foster parents contacted OCPO wanted children to be separated but children ultimately with together to family in another state. Court testimony: 1. SA report in Provo; 2. FA not included in CFTMs until 9 </a:t>
            </a:r>
            <a:r>
              <a:rPr lang="en-US" b="1" baseline="0" dirty="0" err="1"/>
              <a:t>mos</a:t>
            </a:r>
            <a:r>
              <a:rPr lang="en-US" b="1" baseline="0" dirty="0"/>
              <a:t> after; 3. Kin ignored, child placed with foster parent, judge agreed DCFS erred but child was bonded. EA cases and SA with kids under 12 are challenging. </a:t>
            </a:r>
            <a:endParaRPr lang="en-US" b="1" dirty="0"/>
          </a:p>
          <a:p>
            <a:endParaRPr lang="en-US" dirty="0"/>
          </a:p>
        </p:txBody>
      </p:sp>
    </p:spTree>
    <p:extLst>
      <p:ext uri="{BB962C8B-B14F-4D97-AF65-F5344CB8AC3E}">
        <p14:creationId xmlns:p14="http://schemas.microsoft.com/office/powerpoint/2010/main" val="343573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a:t>Slide 2</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none" dirty="0"/>
              <a:t>1996 -ARC</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none" dirty="0"/>
              <a:t>In 1998, the legislature</a:t>
            </a:r>
            <a:r>
              <a:rPr lang="en-US" u="none" baseline="0" dirty="0"/>
              <a:t> enacted </a:t>
            </a:r>
            <a:r>
              <a:rPr lang="en-US" dirty="0"/>
              <a:t>Utah Code 62A-4a-208, which gave OCPO its legal</a:t>
            </a:r>
            <a:r>
              <a:rPr lang="en-US" baseline="0" dirty="0"/>
              <a:t> authority to investigate DCFS. It also allows </a:t>
            </a:r>
            <a:r>
              <a:rPr lang="en-US" dirty="0"/>
              <a:t>the ombudsman to investigate on its own initiative. Under DHS Rule, OCPO is limited to investigating issues that gave rise to complaints within the last 18 months.  If OCPO investigates then we issue a report and we may make recommendations to DCFS.  The st</a:t>
            </a:r>
            <a:r>
              <a:rPr lang="en-US" baseline="0" dirty="0"/>
              <a:t>atute allows for </a:t>
            </a:r>
            <a:r>
              <a:rPr lang="en-US" b="1" dirty="0"/>
              <a:t>any</a:t>
            </a:r>
            <a:r>
              <a:rPr lang="en-US" dirty="0"/>
              <a:t> individual to make a complaint. The main requirement is that the complaint be about a particular child. On my last check,</a:t>
            </a:r>
            <a:r>
              <a:rPr lang="en-US" baseline="0" dirty="0"/>
              <a:t> 39 of the 50 US states have ombudsman or advocate offices that address child welfare matters.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Another note that OCPO is not a part of DCFS, but is in the same department, which is DHHS.</a:t>
            </a:r>
            <a:endParaRPr lang="en-US" dirty="0"/>
          </a:p>
        </p:txBody>
      </p:sp>
    </p:spTree>
    <p:extLst>
      <p:ext uri="{BB962C8B-B14F-4D97-AF65-F5344CB8AC3E}">
        <p14:creationId xmlns:p14="http://schemas.microsoft.com/office/powerpoint/2010/main" val="1123792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Individuals</a:t>
            </a:r>
            <a:r>
              <a:rPr lang="en-US" baseline="0" dirty="0"/>
              <a:t> may contact OCPO by phone, email or website. The phone number is 801-538-4589. The email address is ocpo@utah.gov, and the website is hs.utah.gov/services/care-concerns. It is interesting that although the website isn’t a simple address, the number of complaints received by OCPO through its website is rapidly increasing.  </a:t>
            </a:r>
            <a:endParaRPr lang="en-US" dirty="0"/>
          </a:p>
          <a:p>
            <a:endParaRPr lang="en-US" dirty="0"/>
          </a:p>
        </p:txBody>
      </p:sp>
    </p:spTree>
    <p:extLst>
      <p:ext uri="{BB962C8B-B14F-4D97-AF65-F5344CB8AC3E}">
        <p14:creationId xmlns:p14="http://schemas.microsoft.com/office/powerpoint/2010/main" val="3478618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illustrates the number of Intakes/Complaints. We had 317 intakes in FY21. The five-year average is 355.  </a:t>
            </a:r>
          </a:p>
        </p:txBody>
      </p:sp>
    </p:spTree>
    <p:extLst>
      <p:ext uri="{BB962C8B-B14F-4D97-AF65-F5344CB8AC3E}">
        <p14:creationId xmlns:p14="http://schemas.microsoft.com/office/powerpoint/2010/main" val="158876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 name="Google Shape;44;p5:notes"/>
          <p:cNvSpPr txBox="1">
            <a:spLocks noGrp="1"/>
          </p:cNvSpPr>
          <p:nvPr>
            <p:ph type="body" idx="1"/>
          </p:nvPr>
        </p:nvSpPr>
        <p:spPr>
          <a:xfrm>
            <a:off x="701040" y="4415790"/>
            <a:ext cx="5608320" cy="4183380"/>
          </a:xfrm>
          <a:prstGeom prst="rect">
            <a:avLst/>
          </a:prstGeom>
          <a:noFill/>
          <a:ln>
            <a:noFill/>
          </a:ln>
        </p:spPr>
        <p:txBody>
          <a:bodyPr spcFirstLastPara="1" wrap="square" lIns="93125" tIns="93125" rIns="93125" bIns="93125" anchor="t" anchorCtr="0">
            <a:noAutofit/>
          </a:bodyPr>
          <a:lstStyle/>
          <a:p>
            <a:pPr rtl="0"/>
            <a:r>
              <a:rPr lang="en-US" u="sng" dirty="0"/>
              <a:t>Slide 5</a:t>
            </a:r>
            <a:br>
              <a:rPr lang="en-US" dirty="0"/>
            </a:br>
            <a:r>
              <a:rPr lang="en-US" dirty="0"/>
              <a:t>Here is a breakdown of the 707</a:t>
            </a:r>
            <a:r>
              <a:rPr lang="en-US" baseline="0" dirty="0"/>
              <a:t> </a:t>
            </a:r>
            <a:r>
              <a:rPr lang="en-US" dirty="0"/>
              <a:t>calls</a:t>
            </a:r>
            <a:r>
              <a:rPr lang="en-US" baseline="0" dirty="0"/>
              <a:t> and email</a:t>
            </a:r>
            <a:r>
              <a:rPr lang="en-US" dirty="0"/>
              <a:t> received</a:t>
            </a:r>
            <a:r>
              <a:rPr lang="en-US" baseline="0" dirty="0"/>
              <a:t> in FY21.  OCPO opened 39% for review and/or resolution; 36% were connected to DCFS staff or other resources, such as Utah State Bar, </a:t>
            </a:r>
            <a:r>
              <a:rPr lang="en-US" baseline="0" dirty="0" err="1"/>
              <a:t>Grandfamilies</a:t>
            </a:r>
            <a:r>
              <a:rPr lang="en-US" baseline="0" dirty="0"/>
              <a:t>, food banks, et cetera; 17% were referred to CPS Intake; and 8% were </a:t>
            </a:r>
            <a:r>
              <a:rPr lang="en-US" sz="1100" b="0" i="0" u="none" strike="noStrike" cap="none" dirty="0">
                <a:solidFill>
                  <a:schemeClr val="dk1"/>
                </a:solidFill>
                <a:effectLst/>
                <a:latin typeface="Arial"/>
                <a:ea typeface="Arial"/>
                <a:cs typeface="Arial"/>
                <a:sym typeface="Arial"/>
              </a:rPr>
              <a:t>referred to agencies other than DCFS to address their concern such as Office of Recovery</a:t>
            </a:r>
            <a:r>
              <a:rPr lang="en-US" sz="1100" b="0" i="0" u="none" strike="noStrike" cap="none" baseline="0" dirty="0">
                <a:solidFill>
                  <a:schemeClr val="dk1"/>
                </a:solidFill>
                <a:effectLst/>
                <a:latin typeface="Arial"/>
                <a:ea typeface="Arial"/>
                <a:cs typeface="Arial"/>
                <a:sym typeface="Arial"/>
              </a:rPr>
              <a:t> Services or Division of Occupational and Professional Licensing, et cetera.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p6:notes"/>
          <p:cNvSpPr txBox="1">
            <a:spLocks noGrp="1"/>
          </p:cNvSpPr>
          <p:nvPr>
            <p:ph type="body" idx="1"/>
          </p:nvPr>
        </p:nvSpPr>
        <p:spPr>
          <a:xfrm>
            <a:off x="701040" y="4415790"/>
            <a:ext cx="5608320" cy="4183380"/>
          </a:xfrm>
          <a:prstGeom prst="rect">
            <a:avLst/>
          </a:prstGeom>
          <a:noFill/>
          <a:ln>
            <a:noFill/>
          </a:ln>
        </p:spPr>
        <p:txBody>
          <a:bodyPr spcFirstLastPara="1" wrap="square" lIns="93125" tIns="93125" rIns="93125" bIns="93125" anchor="t" anchorCtr="0">
            <a:noAutofit/>
          </a:bodyPr>
          <a:lstStyle/>
          <a:p>
            <a:pPr marL="0" lvl="0" indent="0" algn="l" rtl="0">
              <a:spcBef>
                <a:spcPts val="0"/>
              </a:spcBef>
              <a:spcAft>
                <a:spcPts val="0"/>
              </a:spcAft>
              <a:buNone/>
            </a:pPr>
            <a:r>
              <a:rPr lang="en-US" u="sng" dirty="0"/>
              <a:t>Slide 6</a:t>
            </a:r>
            <a:br>
              <a:rPr lang="en-US" dirty="0"/>
            </a:br>
            <a:r>
              <a:rPr lang="en-US" dirty="0"/>
              <a:t>So what are complaints about? Perennially, the majority of complaints are regarding CPS investigations. </a:t>
            </a:r>
            <a:r>
              <a:rPr lang="en-US" baseline="0" dirty="0"/>
              <a:t>Specifically, that the investigations did not thoroughly assess safety or risk. But</a:t>
            </a:r>
            <a:r>
              <a:rPr lang="en-US" dirty="0"/>
              <a:t> out-of-home care,</a:t>
            </a:r>
            <a:r>
              <a:rPr lang="en-US" baseline="0" dirty="0"/>
              <a:t> such as kinship, placement </a:t>
            </a:r>
            <a:r>
              <a:rPr lang="en-US" baseline="0" dirty="0" err="1"/>
              <a:t>ie</a:t>
            </a:r>
            <a:r>
              <a:rPr lang="en-US" baseline="0" dirty="0"/>
              <a:t>, kin, ICPC or visitation issues raise the most concerns. Last was In-home services with complaints about the provision of timely services. 1039 total concerns reported during FY21.</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a:t>Slide 7</a:t>
            </a:r>
            <a:br>
              <a:rPr lang="en-US" u="sng" dirty="0"/>
            </a:br>
            <a:r>
              <a:rPr lang="en-US" u="none" dirty="0"/>
              <a:t>The last slide</a:t>
            </a:r>
            <a:r>
              <a:rPr lang="en-US" u="none" baseline="0" dirty="0"/>
              <a:t> addressed</a:t>
            </a:r>
            <a:r>
              <a:rPr lang="en-US" u="none" dirty="0"/>
              <a:t> what complainants are calling about, so who is calling? </a:t>
            </a:r>
            <a:r>
              <a:rPr lang="en-US" dirty="0"/>
              <a:t>Here is a breakdown. Over</a:t>
            </a:r>
            <a:r>
              <a:rPr lang="en-US" baseline="0" dirty="0"/>
              <a:t> 8</a:t>
            </a:r>
            <a:r>
              <a:rPr lang="en-US" dirty="0"/>
              <a:t>0% of the complainants are parents and relatives. This was a banner year for children reporting complaints, we had 4. </a:t>
            </a:r>
          </a:p>
          <a:p>
            <a:endParaRPr lang="en-US" dirty="0"/>
          </a:p>
        </p:txBody>
      </p:sp>
    </p:spTree>
    <p:extLst>
      <p:ext uri="{BB962C8B-B14F-4D97-AF65-F5344CB8AC3E}">
        <p14:creationId xmlns:p14="http://schemas.microsoft.com/office/powerpoint/2010/main" val="2553241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u="sng" dirty="0"/>
              <a:t>Slide 8</a:t>
            </a:r>
            <a:br>
              <a:rPr lang="en-US" u="sng" dirty="0"/>
            </a:br>
            <a:r>
              <a:rPr lang="en-US" dirty="0"/>
              <a:t>Let’s go through the OCPO process. When</a:t>
            </a:r>
            <a:r>
              <a:rPr lang="en-US" baseline="0" dirty="0"/>
              <a:t> OCPO receives a call, email or website referral, </a:t>
            </a:r>
            <a:r>
              <a:rPr lang="en-US" dirty="0"/>
              <a:t>OCPO will listen to</a:t>
            </a:r>
            <a:r>
              <a:rPr lang="en-US" baseline="0" dirty="0"/>
              <a:t> or review the complainant’s concern</a:t>
            </a:r>
            <a:r>
              <a:rPr lang="en-US" dirty="0"/>
              <a:t>. This step is important as it gives a person the opportunity to share their story and frustrations. OCPO asks</a:t>
            </a:r>
            <a:r>
              <a:rPr lang="en-US" baseline="0" dirty="0"/>
              <a:t> whether they have addressed the concerns with DCFS. If the complainant has not tried to address the concerns with DCFS, then OCPO will attempt to refer them to the DCFS staff or administration. </a:t>
            </a:r>
            <a:r>
              <a:rPr lang="en-US" dirty="0"/>
              <a:t>If the complainant doesn’t want to do that, then OCPO will document the complainant’s concerns, forward those concerns to the</a:t>
            </a:r>
            <a:r>
              <a:rPr lang="en-US" baseline="0" dirty="0"/>
              <a:t> respective </a:t>
            </a:r>
            <a:r>
              <a:rPr lang="en-US" dirty="0"/>
              <a:t>DCFS Assistant</a:t>
            </a:r>
            <a:r>
              <a:rPr lang="en-US" baseline="0" dirty="0"/>
              <a:t> Regional Director (ARD), </a:t>
            </a:r>
            <a:r>
              <a:rPr lang="en-US" dirty="0"/>
              <a:t>ask the ARD to ensure contact with the complainant to address</a:t>
            </a:r>
            <a:r>
              <a:rPr lang="en-US" baseline="0" dirty="0"/>
              <a:t> the concerns</a:t>
            </a:r>
            <a:r>
              <a:rPr lang="en-US" dirty="0"/>
              <a:t>, and</a:t>
            </a:r>
            <a:r>
              <a:rPr lang="en-US" baseline="0" dirty="0"/>
              <a:t> provide a written response to OCPO w</a:t>
            </a:r>
            <a:r>
              <a:rPr lang="en-US" dirty="0"/>
              <a:t>ithin ten business</a:t>
            </a:r>
            <a:r>
              <a:rPr lang="en-US" baseline="0" dirty="0"/>
              <a:t> days. In cases when the complainant reports that DCFS is not addressing a child’s safety or risk, then OCPO requests an expedited response within two business days. The DCFS written responses to OCPO are subject to the same laws that protect DCFS records; therefore, parents who request copies of the DCFS response may obtain a redacted copy.  OCPO informs the complainant if they are dissatisfied with the DCFS response to contact OCPO again. </a:t>
            </a:r>
            <a:endParaRPr lang="en-US" dirty="0"/>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463871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a:t>Slide 9</a:t>
            </a:r>
            <a:br>
              <a:rPr lang="en-US" u="sng" dirty="0"/>
            </a:br>
            <a:r>
              <a:rPr lang="en-US" dirty="0"/>
              <a:t>Once OCPO receives a response back from DCFS, OCPO will review the response to ensure it addresses</a:t>
            </a:r>
            <a:r>
              <a:rPr lang="en-US" baseline="0" dirty="0"/>
              <a:t> or resolves the complaint</a:t>
            </a:r>
            <a:r>
              <a:rPr lang="en-US" dirty="0"/>
              <a:t>. OCPO also instructs the complainant</a:t>
            </a:r>
            <a:r>
              <a:rPr lang="en-US" baseline="0" dirty="0"/>
              <a:t> to contact OCPO again if the complainant is dissatisfied with DCFS attempts to address or resolve their concerns. </a:t>
            </a:r>
            <a:r>
              <a:rPr lang="en-US" dirty="0"/>
              <a:t>If OCPO does</a:t>
            </a:r>
            <a:r>
              <a:rPr lang="en-US" baseline="0" dirty="0"/>
              <a:t> not hear back from the complainant and OCPO is satisfied with </a:t>
            </a:r>
            <a:r>
              <a:rPr lang="en-US" dirty="0"/>
              <a:t>the response, then the OCPO intervention ceases, and sends a closure email to the complainant </a:t>
            </a:r>
            <a:r>
              <a:rPr lang="en-US"/>
              <a:t>and DCFS. If </a:t>
            </a:r>
            <a:r>
              <a:rPr lang="en-US" dirty="0"/>
              <a:t>the complainant or OCPO are not satisfied with the response, then OCPO can open a</a:t>
            </a:r>
            <a:r>
              <a:rPr lang="en-US" baseline="0" dirty="0"/>
              <a:t> review or investigation</a:t>
            </a:r>
            <a:r>
              <a:rPr lang="en-US" dirty="0"/>
              <a:t>.</a:t>
            </a:r>
          </a:p>
          <a:p>
            <a:endParaRPr lang="en-US" dirty="0"/>
          </a:p>
        </p:txBody>
      </p:sp>
    </p:spTree>
    <p:extLst>
      <p:ext uri="{BB962C8B-B14F-4D97-AF65-F5344CB8AC3E}">
        <p14:creationId xmlns:p14="http://schemas.microsoft.com/office/powerpoint/2010/main" val="2161813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u="sng" dirty="0"/>
              <a:t>Slide 10</a:t>
            </a:r>
            <a:br>
              <a:rPr lang="en-US" u="sng" dirty="0"/>
            </a:br>
            <a:r>
              <a:rPr lang="en-US" dirty="0"/>
              <a:t>During a review or investigation, OCPO will review the DCFS case documentation and also evaluate the case as far as child safety, permanency and well being, and look at compliance with the DCFS Practice Guidelines.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One thing that can be frustrating for an ombudsman is when</a:t>
            </a:r>
            <a:r>
              <a:rPr lang="en-US" baseline="0" dirty="0"/>
              <a:t> a case is missing documentation or the documentation is not current. In these cases, the reported concerns are difficult to address and it is likely that OCPO will add additional concerns to the complaint</a:t>
            </a:r>
            <a:r>
              <a:rPr lang="en-US" dirty="0"/>
              <a:t>.</a:t>
            </a:r>
            <a:br>
              <a:rPr lang="en-US" dirty="0"/>
            </a:br>
            <a:br>
              <a:rPr lang="en-US" dirty="0"/>
            </a:br>
            <a:r>
              <a:rPr lang="en-US" dirty="0"/>
              <a:t>When</a:t>
            </a:r>
            <a:r>
              <a:rPr lang="en-US" baseline="0" dirty="0"/>
              <a:t> the review or investigation is completed, OCPO will report the findings in writing to DCFS Administration and make recommendations to address the findings. DCFS has 10 business days to agree or disagree with the recommendations. If DCFS disagrees, then DCFS and OCPO will attempt to negotiate the recommendations. If negotiation is unsuccessful, the DHS Executive Director will determine whether DCFS will implement the recommendations. OCPO will also report the findings and recommendations to the complainant in a manner consistent with the Government Records Access Management Act (GRAMA). </a:t>
            </a:r>
            <a:endParaRPr lang="en-US" dirty="0"/>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1708836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242762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6824191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13476424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505412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6070621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5173331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556196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214246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OCPO</a:t>
            </a:r>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49994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448635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689547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5/11/22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707538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5/11/22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744326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5/11/22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1223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378000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4118463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48A87A34-81AB-432B-8DAE-1953F412C126}" type="datetimeFigureOut">
              <a:rPr lang="en-US" smtClean="0"/>
              <a:pPr/>
              <a:t>5/11/22</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4310658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
        <p:cNvGrpSpPr/>
        <p:nvPr/>
      </p:nvGrpSpPr>
      <p:grpSpPr>
        <a:xfrm>
          <a:off x="0" y="0"/>
          <a:ext cx="0" cy="0"/>
          <a:chOff x="0" y="0"/>
          <a:chExt cx="0" cy="0"/>
        </a:xfrm>
      </p:grpSpPr>
      <p:sp>
        <p:nvSpPr>
          <p:cNvPr id="19" name="Google Shape;19;p3"/>
          <p:cNvSpPr txBox="1"/>
          <p:nvPr/>
        </p:nvSpPr>
        <p:spPr>
          <a:xfrm>
            <a:off x="138896" y="914400"/>
            <a:ext cx="8055980" cy="3298785"/>
          </a:xfrm>
          <a:prstGeom prst="rect">
            <a:avLst/>
          </a:prstGeom>
        </p:spPr>
        <p:txBody>
          <a:bodyPr spcFirstLastPara="1" vert="horz" lIns="91440" tIns="45720" rIns="91440" bIns="45720" rtlCol="0" anchorCtr="0">
            <a:normAutofit lnSpcReduction="10000"/>
          </a:bodyPr>
          <a:lstStyle/>
          <a:p>
            <a:pPr marL="0" marR="0" lvl="0" indent="0" algn="ctr">
              <a:spcBef>
                <a:spcPts val="1000"/>
              </a:spcBef>
              <a:buClr>
                <a:schemeClr val="accent1"/>
              </a:buClr>
              <a:buSzPct val="80000"/>
            </a:pPr>
            <a:r>
              <a:rPr lang="en-US" sz="4800" u="none" strike="noStrike" spc="-150" dirty="0">
                <a:solidFill>
                  <a:srgbClr val="612A8A"/>
                </a:solidFill>
                <a:latin typeface="Open Sans" pitchFamily="2" charset="0"/>
                <a:ea typeface="Open Sans" pitchFamily="2" charset="0"/>
                <a:cs typeface="Open Sans" pitchFamily="2" charset="0"/>
                <a:sym typeface="Lato Black"/>
              </a:rPr>
              <a:t>Office of Child </a:t>
            </a:r>
          </a:p>
          <a:p>
            <a:pPr marL="0" marR="0" lvl="0" indent="0" algn="ctr">
              <a:spcBef>
                <a:spcPts val="1000"/>
              </a:spcBef>
              <a:buClr>
                <a:schemeClr val="accent1"/>
              </a:buClr>
              <a:buSzPct val="80000"/>
            </a:pPr>
            <a:r>
              <a:rPr lang="en-US" sz="4800" u="none" strike="noStrike" spc="-150" dirty="0">
                <a:solidFill>
                  <a:srgbClr val="612A8A"/>
                </a:solidFill>
                <a:latin typeface="Open Sans" pitchFamily="2" charset="0"/>
                <a:ea typeface="Open Sans" pitchFamily="2" charset="0"/>
                <a:cs typeface="Open Sans" pitchFamily="2" charset="0"/>
                <a:sym typeface="Lato Black"/>
              </a:rPr>
              <a:t>Protection</a:t>
            </a:r>
          </a:p>
          <a:p>
            <a:pPr marL="0" marR="0" lvl="0" indent="0" algn="ctr">
              <a:spcBef>
                <a:spcPts val="1000"/>
              </a:spcBef>
              <a:buClr>
                <a:schemeClr val="accent1"/>
              </a:buClr>
              <a:buSzPct val="80000"/>
            </a:pPr>
            <a:r>
              <a:rPr lang="en-US" sz="4800" u="none" strike="noStrike" spc="-150" dirty="0">
                <a:solidFill>
                  <a:srgbClr val="612A8A"/>
                </a:solidFill>
                <a:latin typeface="Open Sans" pitchFamily="2" charset="0"/>
                <a:ea typeface="Open Sans" pitchFamily="2" charset="0"/>
                <a:cs typeface="Open Sans" pitchFamily="2" charset="0"/>
                <a:sym typeface="Lato Black"/>
              </a:rPr>
              <a:t>Ombudsman </a:t>
            </a:r>
          </a:p>
          <a:p>
            <a:pPr marL="0" marR="0" lvl="0" indent="0" algn="ctr">
              <a:spcBef>
                <a:spcPts val="1000"/>
              </a:spcBef>
              <a:buClr>
                <a:schemeClr val="accent1"/>
              </a:buClr>
              <a:buSzPct val="80000"/>
            </a:pPr>
            <a:r>
              <a:rPr lang="en-US" sz="4800" u="none" strike="noStrike" spc="-150" dirty="0">
                <a:solidFill>
                  <a:srgbClr val="612A8A"/>
                </a:solidFill>
                <a:latin typeface="Open Sans" pitchFamily="2" charset="0"/>
                <a:ea typeface="Open Sans" pitchFamily="2" charset="0"/>
                <a:cs typeface="Open Sans" pitchFamily="2" charset="0"/>
                <a:sym typeface="Lato Black"/>
              </a:rPr>
              <a:t>(OCPO)</a:t>
            </a:r>
          </a:p>
        </p:txBody>
      </p:sp>
      <p:sp>
        <p:nvSpPr>
          <p:cNvPr id="18" name="Google Shape;18;p3"/>
          <p:cNvSpPr txBox="1"/>
          <p:nvPr/>
        </p:nvSpPr>
        <p:spPr>
          <a:xfrm>
            <a:off x="-173581" y="-65574"/>
            <a:ext cx="2299561" cy="743754"/>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3800"/>
              <a:buFont typeface="Lora"/>
              <a:buNone/>
            </a:pPr>
            <a:endParaRPr dirty="0">
              <a:solidFill>
                <a:srgbClr val="728BC5"/>
              </a:solidFill>
            </a:endParaRPr>
          </a:p>
        </p:txBody>
      </p:sp>
      <p:pic>
        <p:nvPicPr>
          <p:cNvPr id="3" name="Picture 2">
            <a:extLst>
              <a:ext uri="{FF2B5EF4-FFF2-40B4-BE49-F238E27FC236}">
                <a16:creationId xmlns:a16="http://schemas.microsoft.com/office/drawing/2014/main" id="{6D6148B0-E2C1-4250-9E88-D623BF38D272}"/>
              </a:ext>
            </a:extLst>
          </p:cNvPr>
          <p:cNvPicPr>
            <a:picLocks noChangeAspect="1"/>
          </p:cNvPicPr>
          <p:nvPr/>
        </p:nvPicPr>
        <p:blipFill>
          <a:blip r:embed="rId3"/>
          <a:stretch>
            <a:fillRect/>
          </a:stretch>
        </p:blipFill>
        <p:spPr>
          <a:xfrm>
            <a:off x="465380" y="4207816"/>
            <a:ext cx="3731481" cy="870239"/>
          </a:xfrm>
          <a:prstGeom prst="rect">
            <a:avLst/>
          </a:prstGeom>
        </p:spPr>
      </p:pic>
    </p:spTree>
    <p:extLst>
      <p:ext uri="{BB962C8B-B14F-4D97-AF65-F5344CB8AC3E}">
        <p14:creationId xmlns:p14="http://schemas.microsoft.com/office/powerpoint/2010/main" val="3277847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26"/>
          <p:cNvSpPr txBox="1">
            <a:spLocks noGrp="1"/>
          </p:cNvSpPr>
          <p:nvPr>
            <p:ph type="title"/>
          </p:nvPr>
        </p:nvSpPr>
        <p:spPr>
          <a:xfrm>
            <a:off x="356260" y="1021977"/>
            <a:ext cx="8787740" cy="37629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3200"/>
              <a:buFont typeface="Lora"/>
              <a:buNone/>
            </a:pPr>
            <a:r>
              <a:rPr lang="en-US" sz="2400" dirty="0">
                <a:solidFill>
                  <a:schemeClr val="tx1"/>
                </a:solidFill>
                <a:latin typeface="Open Sans" pitchFamily="2" charset="0"/>
                <a:ea typeface="Open Sans" pitchFamily="2" charset="0"/>
                <a:cs typeface="Open Sans" pitchFamily="2" charset="0"/>
              </a:rPr>
              <a:t>1. Employee competency  (17%)</a:t>
            </a:r>
            <a:br>
              <a:rPr lang="en-US" sz="2400" dirty="0">
                <a:solidFill>
                  <a:schemeClr val="tx1"/>
                </a:solidFill>
                <a:latin typeface="Open Sans" pitchFamily="2" charset="0"/>
                <a:ea typeface="Open Sans" pitchFamily="2" charset="0"/>
                <a:cs typeface="Open Sans" pitchFamily="2" charset="0"/>
              </a:rPr>
            </a:br>
            <a:br>
              <a:rPr lang="en-US" sz="2400" dirty="0">
                <a:solidFill>
                  <a:schemeClr val="tx1"/>
                </a:solidFill>
                <a:latin typeface="Open Sans" pitchFamily="2" charset="0"/>
                <a:ea typeface="Open Sans" pitchFamily="2" charset="0"/>
                <a:cs typeface="Open Sans" pitchFamily="2" charset="0"/>
              </a:rPr>
            </a:br>
            <a:r>
              <a:rPr lang="en-US" sz="2400" dirty="0">
                <a:solidFill>
                  <a:schemeClr val="tx1"/>
                </a:solidFill>
                <a:latin typeface="Open Sans" pitchFamily="2" charset="0"/>
                <a:ea typeface="Open Sans" pitchFamily="2" charset="0"/>
                <a:cs typeface="Open Sans" pitchFamily="2" charset="0"/>
              </a:rPr>
              <a:t>2. Child Safety / Risk  (16%)</a:t>
            </a:r>
            <a:br>
              <a:rPr lang="en-US" sz="2400" dirty="0">
                <a:solidFill>
                  <a:schemeClr val="tx1"/>
                </a:solidFill>
                <a:latin typeface="Open Sans" pitchFamily="2" charset="0"/>
                <a:ea typeface="Open Sans" pitchFamily="2" charset="0"/>
                <a:cs typeface="Open Sans" pitchFamily="2" charset="0"/>
              </a:rPr>
            </a:br>
            <a:br>
              <a:rPr lang="en-US" sz="2400" dirty="0">
                <a:solidFill>
                  <a:schemeClr val="tx1"/>
                </a:solidFill>
                <a:latin typeface="Open Sans" pitchFamily="2" charset="0"/>
                <a:ea typeface="Open Sans" pitchFamily="2" charset="0"/>
                <a:cs typeface="Open Sans" pitchFamily="2" charset="0"/>
              </a:rPr>
            </a:br>
            <a:r>
              <a:rPr lang="en-US" sz="2400" dirty="0">
                <a:solidFill>
                  <a:schemeClr val="tx1"/>
                </a:solidFill>
                <a:latin typeface="Open Sans" pitchFamily="2" charset="0"/>
                <a:ea typeface="Open Sans" pitchFamily="2" charset="0"/>
                <a:cs typeface="Open Sans" pitchFamily="2" charset="0"/>
              </a:rPr>
              <a:t>3. Communication  (13%)</a:t>
            </a:r>
            <a:br>
              <a:rPr lang="en-US" sz="2400" dirty="0">
                <a:solidFill>
                  <a:schemeClr val="tx1"/>
                </a:solidFill>
                <a:latin typeface="Open Sans" pitchFamily="2" charset="0"/>
                <a:ea typeface="Open Sans" pitchFamily="2" charset="0"/>
                <a:cs typeface="Open Sans" pitchFamily="2" charset="0"/>
              </a:rPr>
            </a:br>
            <a:br>
              <a:rPr lang="en-US" sz="2400" dirty="0">
                <a:solidFill>
                  <a:schemeClr val="tx1"/>
                </a:solidFill>
                <a:latin typeface="Open Sans" pitchFamily="2" charset="0"/>
                <a:ea typeface="Open Sans" pitchFamily="2" charset="0"/>
                <a:cs typeface="Open Sans" pitchFamily="2" charset="0"/>
              </a:rPr>
            </a:br>
            <a:r>
              <a:rPr lang="en-US" sz="2400" dirty="0">
                <a:solidFill>
                  <a:schemeClr val="tx1"/>
                </a:solidFill>
                <a:latin typeface="Open Sans" pitchFamily="2" charset="0"/>
                <a:ea typeface="Open Sans" pitchFamily="2" charset="0"/>
                <a:cs typeface="Open Sans" pitchFamily="2" charset="0"/>
              </a:rPr>
              <a:t>4. Intervention  (11%)</a:t>
            </a:r>
            <a:br>
              <a:rPr lang="en-US" sz="2400" dirty="0">
                <a:solidFill>
                  <a:schemeClr val="tx1"/>
                </a:solidFill>
                <a:latin typeface="Open Sans" pitchFamily="2" charset="0"/>
                <a:ea typeface="Open Sans" pitchFamily="2" charset="0"/>
                <a:cs typeface="Open Sans" pitchFamily="2" charset="0"/>
              </a:rPr>
            </a:br>
            <a:br>
              <a:rPr lang="en-US" sz="2400" dirty="0">
                <a:solidFill>
                  <a:schemeClr val="tx1"/>
                </a:solidFill>
                <a:latin typeface="Open Sans" pitchFamily="2" charset="0"/>
                <a:ea typeface="Open Sans" pitchFamily="2" charset="0"/>
                <a:cs typeface="Open Sans" pitchFamily="2" charset="0"/>
              </a:rPr>
            </a:br>
            <a:r>
              <a:rPr lang="en-US" sz="2400" dirty="0">
                <a:solidFill>
                  <a:schemeClr val="tx1"/>
                </a:solidFill>
                <a:latin typeface="Open Sans" pitchFamily="2" charset="0"/>
                <a:ea typeface="Open Sans" pitchFamily="2" charset="0"/>
                <a:cs typeface="Open Sans" pitchFamily="2" charset="0"/>
              </a:rPr>
              <a:t>5. Visitation  (9%)</a:t>
            </a:r>
            <a:br>
              <a:rPr lang="en-US" sz="2400" dirty="0">
                <a:solidFill>
                  <a:schemeClr val="tx1"/>
                </a:solidFill>
                <a:latin typeface="Open Sans" pitchFamily="2" charset="0"/>
                <a:ea typeface="Open Sans" pitchFamily="2" charset="0"/>
                <a:cs typeface="Open Sans" pitchFamily="2" charset="0"/>
              </a:rPr>
            </a:br>
            <a:endParaRPr sz="2400" dirty="0">
              <a:solidFill>
                <a:schemeClr val="tx1"/>
              </a:solidFill>
              <a:latin typeface="Open Sans" pitchFamily="2" charset="0"/>
              <a:ea typeface="Open Sans" pitchFamily="2" charset="0"/>
              <a:cs typeface="Open Sans" pitchFamily="2" charset="0"/>
            </a:endParaRPr>
          </a:p>
        </p:txBody>
      </p:sp>
      <p:pic>
        <p:nvPicPr>
          <p:cNvPr id="5" name="Picture 4">
            <a:extLst>
              <a:ext uri="{FF2B5EF4-FFF2-40B4-BE49-F238E27FC236}">
                <a16:creationId xmlns:a16="http://schemas.microsoft.com/office/drawing/2014/main" id="{079261C0-6201-49D2-9F5F-65BA142F6849}"/>
              </a:ext>
            </a:extLst>
          </p:cNvPr>
          <p:cNvPicPr>
            <a:picLocks noChangeAspect="1"/>
          </p:cNvPicPr>
          <p:nvPr/>
        </p:nvPicPr>
        <p:blipFill>
          <a:blip r:embed="rId3"/>
          <a:stretch>
            <a:fillRect/>
          </a:stretch>
        </p:blipFill>
        <p:spPr>
          <a:xfrm>
            <a:off x="2744372" y="4655646"/>
            <a:ext cx="4011516" cy="518205"/>
          </a:xfrm>
          <a:prstGeom prst="rect">
            <a:avLst/>
          </a:prstGeom>
        </p:spPr>
      </p:pic>
      <p:sp>
        <p:nvSpPr>
          <p:cNvPr id="2" name="TextBox 1">
            <a:extLst>
              <a:ext uri="{FF2B5EF4-FFF2-40B4-BE49-F238E27FC236}">
                <a16:creationId xmlns:a16="http://schemas.microsoft.com/office/drawing/2014/main" id="{5E6959FE-A49E-4A7F-8243-6E8D4CEB3A0A}"/>
              </a:ext>
            </a:extLst>
          </p:cNvPr>
          <p:cNvSpPr txBox="1"/>
          <p:nvPr/>
        </p:nvSpPr>
        <p:spPr>
          <a:xfrm>
            <a:off x="356260" y="263706"/>
            <a:ext cx="7046259" cy="646331"/>
          </a:xfrm>
          <a:prstGeom prst="rect">
            <a:avLst/>
          </a:prstGeom>
          <a:noFill/>
        </p:spPr>
        <p:txBody>
          <a:bodyPr wrap="square" rtlCol="0">
            <a:spAutoFit/>
          </a:bodyPr>
          <a:lstStyle/>
          <a:p>
            <a:r>
              <a:rPr lang="en-US" sz="3600" b="1" u="sng" dirty="0">
                <a:solidFill>
                  <a:srgbClr val="612A8A"/>
                </a:solidFill>
                <a:latin typeface="Open Sans" pitchFamily="2" charset="0"/>
                <a:ea typeface="Open Sans" pitchFamily="2" charset="0"/>
                <a:cs typeface="Open Sans" pitchFamily="2" charset="0"/>
              </a:rPr>
              <a:t>Most </a:t>
            </a:r>
            <a:r>
              <a:rPr lang="en-US" sz="3600" b="1" i="1" u="sng" dirty="0">
                <a:solidFill>
                  <a:srgbClr val="612A8A"/>
                </a:solidFill>
                <a:latin typeface="Open Sans" pitchFamily="2" charset="0"/>
                <a:ea typeface="Open Sans" pitchFamily="2" charset="0"/>
                <a:cs typeface="Open Sans" pitchFamily="2" charset="0"/>
              </a:rPr>
              <a:t>reported</a:t>
            </a:r>
            <a:r>
              <a:rPr lang="en-US" sz="3600" b="1" u="sng" dirty="0">
                <a:solidFill>
                  <a:srgbClr val="612A8A"/>
                </a:solidFill>
                <a:latin typeface="Open Sans" pitchFamily="2" charset="0"/>
                <a:ea typeface="Open Sans" pitchFamily="2" charset="0"/>
                <a:cs typeface="Open Sans" pitchFamily="2" charset="0"/>
              </a:rPr>
              <a:t>  concerns FY21</a:t>
            </a:r>
            <a:r>
              <a:rPr lang="en-US" sz="3600" b="1" dirty="0">
                <a:solidFill>
                  <a:srgbClr val="612A8A"/>
                </a:solidFill>
                <a:latin typeface="Open Sans" pitchFamily="2" charset="0"/>
                <a:ea typeface="Open Sans" pitchFamily="2" charset="0"/>
                <a:cs typeface="Open Sans" pitchFamily="2" charset="0"/>
              </a:rPr>
              <a:t>:</a:t>
            </a:r>
            <a:endParaRPr lang="en-US" sz="3600" b="1"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923552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3009900"/>
            <a:ext cx="336550"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Title 2">
            <a:extLst>
              <a:ext uri="{FF2B5EF4-FFF2-40B4-BE49-F238E27FC236}">
                <a16:creationId xmlns:a16="http://schemas.microsoft.com/office/drawing/2014/main" id="{7B3B7125-5B51-4A07-94BC-BE3813764551}"/>
              </a:ext>
            </a:extLst>
          </p:cNvPr>
          <p:cNvSpPr>
            <a:spLocks noGrp="1"/>
          </p:cNvSpPr>
          <p:nvPr>
            <p:ph type="title"/>
          </p:nvPr>
        </p:nvSpPr>
        <p:spPr>
          <a:xfrm>
            <a:off x="631948" y="264793"/>
            <a:ext cx="7224673" cy="435599"/>
          </a:xfrm>
        </p:spPr>
        <p:txBody>
          <a:bodyPr>
            <a:normAutofit fontScale="90000"/>
          </a:bodyPr>
          <a:lstStyle/>
          <a:p>
            <a:r>
              <a:rPr lang="en-US" sz="2800" b="1" dirty="0">
                <a:solidFill>
                  <a:srgbClr val="4F009E"/>
                </a:solidFill>
                <a:latin typeface="Open Sans" pitchFamily="2" charset="0"/>
                <a:ea typeface="Open Sans" pitchFamily="2" charset="0"/>
                <a:cs typeface="Open Sans" pitchFamily="2" charset="0"/>
              </a:rPr>
              <a:t>Reported Concerns FY21</a:t>
            </a:r>
          </a:p>
        </p:txBody>
      </p:sp>
      <mc:AlternateContent xmlns:mc="http://schemas.openxmlformats.org/markup-compatibility/2006" xmlns:cx2="http://schemas.microsoft.com/office/drawing/2015/10/21/chartex">
        <mc:Choice Requires="cx2">
          <p:graphicFrame>
            <p:nvGraphicFramePr>
              <p:cNvPr id="25" name="Chart 24">
                <a:extLst>
                  <a:ext uri="{FF2B5EF4-FFF2-40B4-BE49-F238E27FC236}">
                    <a16:creationId xmlns:a16="http://schemas.microsoft.com/office/drawing/2014/main" id="{565367F6-4252-4580-A1D5-1EB440D459A0}"/>
                  </a:ext>
                </a:extLst>
              </p:cNvPr>
              <p:cNvGraphicFramePr/>
              <p:nvPr>
                <p:extLst>
                  <p:ext uri="{D42A27DB-BD31-4B8C-83A1-F6EECF244321}">
                    <p14:modId xmlns:p14="http://schemas.microsoft.com/office/powerpoint/2010/main" val="3010601825"/>
                  </p:ext>
                </p:extLst>
              </p:nvPr>
            </p:nvGraphicFramePr>
            <p:xfrm>
              <a:off x="445325" y="848698"/>
              <a:ext cx="8253350" cy="3812209"/>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5" name="Chart 24">
                <a:extLst>
                  <a:ext uri="{FF2B5EF4-FFF2-40B4-BE49-F238E27FC236}">
                    <a16:creationId xmlns:a16="http://schemas.microsoft.com/office/drawing/2014/main" id="{565367F6-4252-4580-A1D5-1EB440D459A0}"/>
                  </a:ext>
                </a:extLst>
              </p:cNvPr>
              <p:cNvPicPr>
                <a:picLocks noGrp="1" noRot="1" noChangeAspect="1" noMove="1" noResize="1" noEditPoints="1" noAdjustHandles="1" noChangeArrowheads="1" noChangeShapeType="1"/>
              </p:cNvPicPr>
              <p:nvPr/>
            </p:nvPicPr>
            <p:blipFill>
              <a:blip r:embed="rId4"/>
              <a:stretch>
                <a:fillRect/>
              </a:stretch>
            </p:blipFill>
            <p:spPr>
              <a:xfrm>
                <a:off x="445325" y="848698"/>
                <a:ext cx="8253350" cy="3812209"/>
              </a:xfrm>
              <a:prstGeom prst="rect">
                <a:avLst/>
              </a:prstGeom>
            </p:spPr>
          </p:pic>
        </mc:Fallback>
      </mc:AlternateContent>
      <p:pic>
        <p:nvPicPr>
          <p:cNvPr id="6" name="Picture 5">
            <a:extLst>
              <a:ext uri="{FF2B5EF4-FFF2-40B4-BE49-F238E27FC236}">
                <a16:creationId xmlns:a16="http://schemas.microsoft.com/office/drawing/2014/main" id="{984A3999-E633-4655-A97B-E9D220620C1A}"/>
              </a:ext>
            </a:extLst>
          </p:cNvPr>
          <p:cNvPicPr>
            <a:picLocks noChangeAspect="1"/>
          </p:cNvPicPr>
          <p:nvPr/>
        </p:nvPicPr>
        <p:blipFill>
          <a:blip r:embed="rId5"/>
          <a:stretch>
            <a:fillRect/>
          </a:stretch>
        </p:blipFill>
        <p:spPr>
          <a:xfrm>
            <a:off x="3032407" y="4607489"/>
            <a:ext cx="4011516" cy="518205"/>
          </a:xfrm>
          <a:prstGeom prst="rect">
            <a:avLst/>
          </a:prstGeom>
        </p:spPr>
      </p:pic>
    </p:spTree>
    <p:extLst>
      <p:ext uri="{BB962C8B-B14F-4D97-AF65-F5344CB8AC3E}">
        <p14:creationId xmlns:p14="http://schemas.microsoft.com/office/powerpoint/2010/main" val="1057067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3009900"/>
            <a:ext cx="336550"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Title 2">
            <a:extLst>
              <a:ext uri="{FF2B5EF4-FFF2-40B4-BE49-F238E27FC236}">
                <a16:creationId xmlns:a16="http://schemas.microsoft.com/office/drawing/2014/main" id="{6794A569-E817-4147-B75D-BF43F55DEC77}"/>
              </a:ext>
            </a:extLst>
          </p:cNvPr>
          <p:cNvSpPr>
            <a:spLocks noGrp="1"/>
          </p:cNvSpPr>
          <p:nvPr>
            <p:ph type="title"/>
          </p:nvPr>
        </p:nvSpPr>
        <p:spPr>
          <a:xfrm>
            <a:off x="631948" y="272615"/>
            <a:ext cx="7121652" cy="435599"/>
          </a:xfrm>
        </p:spPr>
        <p:txBody>
          <a:bodyPr>
            <a:normAutofit fontScale="90000"/>
          </a:bodyPr>
          <a:lstStyle/>
          <a:p>
            <a:r>
              <a:rPr lang="en-US" sz="2800" b="1" dirty="0">
                <a:solidFill>
                  <a:srgbClr val="612A8A"/>
                </a:solidFill>
                <a:latin typeface="Open Sans" pitchFamily="2" charset="0"/>
                <a:ea typeface="Open Sans" pitchFamily="2" charset="0"/>
                <a:cs typeface="Open Sans" pitchFamily="2" charset="0"/>
              </a:rPr>
              <a:t>Concern Frequency &amp; Validity FY21</a:t>
            </a:r>
          </a:p>
        </p:txBody>
      </p:sp>
      <p:graphicFrame>
        <p:nvGraphicFramePr>
          <p:cNvPr id="9" name="Chart 8">
            <a:extLst>
              <a:ext uri="{FF2B5EF4-FFF2-40B4-BE49-F238E27FC236}">
                <a16:creationId xmlns:a16="http://schemas.microsoft.com/office/drawing/2014/main" id="{F16B3DEB-11A9-41FE-B688-AA92FD40F19B}"/>
              </a:ext>
            </a:extLst>
          </p:cNvPr>
          <p:cNvGraphicFramePr>
            <a:graphicFrameLocks/>
          </p:cNvGraphicFramePr>
          <p:nvPr>
            <p:extLst>
              <p:ext uri="{D42A27DB-BD31-4B8C-83A1-F6EECF244321}">
                <p14:modId xmlns:p14="http://schemas.microsoft.com/office/powerpoint/2010/main" val="3336486361"/>
              </p:ext>
            </p:extLst>
          </p:nvPr>
        </p:nvGraphicFramePr>
        <p:xfrm>
          <a:off x="219075" y="893885"/>
          <a:ext cx="8705850" cy="362585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FE49E8B9-D645-4A80-A2A2-0C385704DBED}"/>
              </a:ext>
            </a:extLst>
          </p:cNvPr>
          <p:cNvPicPr>
            <a:picLocks noChangeAspect="1"/>
          </p:cNvPicPr>
          <p:nvPr/>
        </p:nvPicPr>
        <p:blipFill>
          <a:blip r:embed="rId4"/>
          <a:stretch>
            <a:fillRect/>
          </a:stretch>
        </p:blipFill>
        <p:spPr>
          <a:xfrm>
            <a:off x="2566242" y="4519735"/>
            <a:ext cx="4011516" cy="518205"/>
          </a:xfrm>
          <a:prstGeom prst="rect">
            <a:avLst/>
          </a:prstGeom>
        </p:spPr>
      </p:pic>
    </p:spTree>
    <p:extLst>
      <p:ext uri="{BB962C8B-B14F-4D97-AF65-F5344CB8AC3E}">
        <p14:creationId xmlns:p14="http://schemas.microsoft.com/office/powerpoint/2010/main" val="4105063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4" name="Picture 3">
            <a:extLst>
              <a:ext uri="{FF2B5EF4-FFF2-40B4-BE49-F238E27FC236}">
                <a16:creationId xmlns:a16="http://schemas.microsoft.com/office/drawing/2014/main" id="{16FE9D2A-9E8E-4DBB-B332-A79FD9C7FD54}"/>
              </a:ext>
            </a:extLst>
          </p:cNvPr>
          <p:cNvPicPr>
            <a:picLocks noChangeAspect="1"/>
          </p:cNvPicPr>
          <p:nvPr/>
        </p:nvPicPr>
        <p:blipFill>
          <a:blip r:embed="rId3"/>
          <a:stretch>
            <a:fillRect/>
          </a:stretch>
        </p:blipFill>
        <p:spPr>
          <a:xfrm>
            <a:off x="2569290" y="4655981"/>
            <a:ext cx="4005419" cy="518205"/>
          </a:xfrm>
          <a:prstGeom prst="rect">
            <a:avLst/>
          </a:prstGeom>
        </p:spPr>
      </p:pic>
      <p:sp>
        <p:nvSpPr>
          <p:cNvPr id="2" name="TextBox 1">
            <a:extLst>
              <a:ext uri="{FF2B5EF4-FFF2-40B4-BE49-F238E27FC236}">
                <a16:creationId xmlns:a16="http://schemas.microsoft.com/office/drawing/2014/main" id="{901CC2D3-BE61-4911-B16E-6516B576A6D6}"/>
              </a:ext>
            </a:extLst>
          </p:cNvPr>
          <p:cNvSpPr txBox="1"/>
          <p:nvPr/>
        </p:nvSpPr>
        <p:spPr>
          <a:xfrm>
            <a:off x="264325" y="197222"/>
            <a:ext cx="5445156" cy="646331"/>
          </a:xfrm>
          <a:prstGeom prst="rect">
            <a:avLst/>
          </a:prstGeom>
          <a:noFill/>
        </p:spPr>
        <p:txBody>
          <a:bodyPr wrap="square" rtlCol="0">
            <a:spAutoFit/>
          </a:bodyPr>
          <a:lstStyle/>
          <a:p>
            <a:r>
              <a:rPr lang="en-US" sz="3600" b="1" u="sng" dirty="0">
                <a:solidFill>
                  <a:srgbClr val="612A8A"/>
                </a:solidFill>
                <a:latin typeface="Open Sans" pitchFamily="2" charset="0"/>
                <a:ea typeface="Open Sans" pitchFamily="2" charset="0"/>
                <a:cs typeface="Open Sans" pitchFamily="2" charset="0"/>
              </a:rPr>
              <a:t>Frequent Findings</a:t>
            </a:r>
            <a:r>
              <a:rPr lang="en-US" sz="3600" b="1" dirty="0">
                <a:solidFill>
                  <a:srgbClr val="612A8A"/>
                </a:solidFill>
                <a:latin typeface="Open Sans" pitchFamily="2" charset="0"/>
                <a:ea typeface="Open Sans" pitchFamily="2" charset="0"/>
                <a:cs typeface="Open Sans" pitchFamily="2" charset="0"/>
              </a:rPr>
              <a:t>:</a:t>
            </a:r>
            <a:endParaRPr lang="en-US" sz="3600" b="1" dirty="0">
              <a:latin typeface="Open Sans" pitchFamily="2" charset="0"/>
              <a:ea typeface="Open Sans" pitchFamily="2" charset="0"/>
              <a:cs typeface="Open Sans" pitchFamily="2" charset="0"/>
            </a:endParaRPr>
          </a:p>
        </p:txBody>
      </p:sp>
      <p:sp>
        <p:nvSpPr>
          <p:cNvPr id="5" name="Content Placeholder 2">
            <a:extLst>
              <a:ext uri="{FF2B5EF4-FFF2-40B4-BE49-F238E27FC236}">
                <a16:creationId xmlns:a16="http://schemas.microsoft.com/office/drawing/2014/main" id="{BF55BB52-82E5-4EE9-9161-6E7E9F8988DF}"/>
              </a:ext>
            </a:extLst>
          </p:cNvPr>
          <p:cNvSpPr>
            <a:spLocks noGrp="1"/>
          </p:cNvSpPr>
          <p:nvPr>
            <p:ph idx="1"/>
          </p:nvPr>
        </p:nvSpPr>
        <p:spPr>
          <a:xfrm>
            <a:off x="264325" y="925551"/>
            <a:ext cx="8263590" cy="4125952"/>
          </a:xfrm>
        </p:spPr>
        <p:txBody>
          <a:bodyPr>
            <a:normAutofit/>
          </a:bodyPr>
          <a:lstStyle/>
          <a:p>
            <a:r>
              <a:rPr lang="en-US" sz="2800" dirty="0">
                <a:solidFill>
                  <a:srgbClr val="000000"/>
                </a:solidFill>
              </a:rPr>
              <a:t>Risk assessment; inadequate CPS investigation; caseworker not contacting needed individuals</a:t>
            </a:r>
          </a:p>
          <a:p>
            <a:r>
              <a:rPr lang="en-US" sz="2800" dirty="0">
                <a:solidFill>
                  <a:srgbClr val="000000"/>
                </a:solidFill>
              </a:rPr>
              <a:t>Parents / Custodians not notified of children’s accidents, injuries, hospitalization, health appts, visitation issues</a:t>
            </a:r>
          </a:p>
          <a:p>
            <a:r>
              <a:rPr lang="en-US" sz="2800" dirty="0">
                <a:solidFill>
                  <a:srgbClr val="000000"/>
                </a:solidFill>
              </a:rPr>
              <a:t>Inadequate, incomplete or overdue case documentation</a:t>
            </a:r>
          </a:p>
          <a:p>
            <a:r>
              <a:rPr lang="en-US" sz="2800" dirty="0">
                <a:solidFill>
                  <a:srgbClr val="000000"/>
                </a:solidFill>
              </a:rPr>
              <a:t>ICPC, Kin not explored</a:t>
            </a:r>
          </a:p>
          <a:p>
            <a:pPr marL="0" indent="0">
              <a:buNone/>
            </a:pPr>
            <a:endParaRPr lang="en-US" dirty="0"/>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3009900"/>
            <a:ext cx="336550"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Google Shape;120;p14">
            <a:extLst>
              <a:ext uri="{FF2B5EF4-FFF2-40B4-BE49-F238E27FC236}">
                <a16:creationId xmlns:a16="http://schemas.microsoft.com/office/drawing/2014/main" id="{B69BBBB4-11B5-417E-98E8-68343FE17536}"/>
              </a:ext>
            </a:extLst>
          </p:cNvPr>
          <p:cNvSpPr txBox="1">
            <a:spLocks/>
          </p:cNvSpPr>
          <p:nvPr/>
        </p:nvSpPr>
        <p:spPr>
          <a:xfrm>
            <a:off x="631947" y="923483"/>
            <a:ext cx="8019913" cy="3538433"/>
          </a:xfrm>
          <a:prstGeom prst="rect">
            <a:avLst/>
          </a:prstGeom>
          <a:noFill/>
          <a:ln>
            <a:noFill/>
          </a:ln>
        </p:spPr>
        <p:txBody>
          <a:bodyPr spcFirstLastPara="1" vert="horz" wrap="square" lIns="91425" tIns="91425" rIns="91425" bIns="91425" rtlCol="0" anchor="ctr" anchorCtr="0">
            <a:no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buClr>
                <a:schemeClr val="dk1"/>
              </a:buClr>
              <a:buSzPts val="2800"/>
              <a:buFont typeface="Lora"/>
              <a:buNone/>
            </a:pPr>
            <a:endParaRPr lang="en-US" sz="2000" dirty="0">
              <a:solidFill>
                <a:srgbClr val="612A8A"/>
              </a:solidFill>
              <a:latin typeface="Open Sans" pitchFamily="2" charset="0"/>
              <a:ea typeface="Open Sans" pitchFamily="2" charset="0"/>
              <a:cs typeface="Open Sans" pitchFamily="2" charset="0"/>
            </a:endParaRPr>
          </a:p>
          <a:p>
            <a:pPr marL="342900" indent="-342900">
              <a:spcBef>
                <a:spcPts val="0"/>
              </a:spcBef>
              <a:buClr>
                <a:schemeClr val="dk1"/>
              </a:buClr>
              <a:buSzPts val="2800"/>
              <a:buFont typeface="Arial" panose="020B0604020202020204" pitchFamily="34" charset="0"/>
              <a:buChar char="•"/>
            </a:pPr>
            <a:r>
              <a:rPr lang="en-US" sz="2000" dirty="0">
                <a:solidFill>
                  <a:schemeClr val="tx1"/>
                </a:solidFill>
                <a:latin typeface="Open Sans" pitchFamily="2" charset="0"/>
                <a:ea typeface="Open Sans" pitchFamily="2" charset="0"/>
                <a:cs typeface="Open Sans" pitchFamily="2" charset="0"/>
              </a:rPr>
              <a:t>Address oversights in CPS investigations</a:t>
            </a:r>
          </a:p>
          <a:p>
            <a:pPr marL="342900" indent="-342900">
              <a:spcBef>
                <a:spcPts val="0"/>
              </a:spcBef>
              <a:buClr>
                <a:schemeClr val="dk1"/>
              </a:buClr>
              <a:buSzPts val="2800"/>
              <a:buFont typeface="Arial" panose="020B0604020202020204" pitchFamily="34" charset="0"/>
              <a:buChar char="•"/>
            </a:pPr>
            <a:endParaRPr lang="en-US" sz="2000" dirty="0">
              <a:solidFill>
                <a:schemeClr val="tx1"/>
              </a:solidFill>
              <a:latin typeface="Open Sans" pitchFamily="2" charset="0"/>
              <a:ea typeface="Open Sans" pitchFamily="2" charset="0"/>
              <a:cs typeface="Open Sans" pitchFamily="2" charset="0"/>
            </a:endParaRPr>
          </a:p>
          <a:p>
            <a:pPr marL="342900" indent="-342900">
              <a:spcBef>
                <a:spcPts val="0"/>
              </a:spcBef>
              <a:buClr>
                <a:schemeClr val="dk1"/>
              </a:buClr>
              <a:buSzPts val="2800"/>
              <a:buFont typeface="Arial" panose="020B0604020202020204" pitchFamily="34" charset="0"/>
              <a:buChar char="•"/>
            </a:pPr>
            <a:r>
              <a:rPr lang="en-US" sz="2000" dirty="0">
                <a:solidFill>
                  <a:schemeClr val="tx1"/>
                </a:solidFill>
                <a:latin typeface="Open Sans" pitchFamily="2" charset="0"/>
                <a:ea typeface="Open Sans" pitchFamily="2" charset="0"/>
                <a:cs typeface="Open Sans" pitchFamily="2" charset="0"/>
              </a:rPr>
              <a:t>Parental issues:  Providing virtual visits to parents due to Covid-19; Notifying parents of their child’s health appointments; Support from child &amp; family team; Completing make-up visits</a:t>
            </a:r>
          </a:p>
          <a:p>
            <a:pPr marL="342900" indent="-342900">
              <a:spcBef>
                <a:spcPts val="0"/>
              </a:spcBef>
              <a:buClr>
                <a:schemeClr val="dk1"/>
              </a:buClr>
              <a:buSzPts val="2800"/>
              <a:buFont typeface="Arial" panose="020B0604020202020204" pitchFamily="34" charset="0"/>
              <a:buChar char="•"/>
            </a:pPr>
            <a:endParaRPr lang="en-US" sz="2000" dirty="0">
              <a:solidFill>
                <a:schemeClr val="tx1"/>
              </a:solidFill>
              <a:latin typeface="Open Sans" pitchFamily="2" charset="0"/>
              <a:ea typeface="Open Sans" pitchFamily="2" charset="0"/>
              <a:cs typeface="Open Sans" pitchFamily="2" charset="0"/>
            </a:endParaRPr>
          </a:p>
          <a:p>
            <a:pPr marL="342900" indent="-342900">
              <a:spcBef>
                <a:spcPts val="0"/>
              </a:spcBef>
              <a:buClr>
                <a:schemeClr val="dk1"/>
              </a:buClr>
              <a:buSzPts val="2800"/>
              <a:buFont typeface="Arial" panose="020B0604020202020204" pitchFamily="34" charset="0"/>
              <a:buChar char="•"/>
            </a:pPr>
            <a:r>
              <a:rPr lang="en-US" sz="2000" dirty="0">
                <a:solidFill>
                  <a:schemeClr val="tx1"/>
                </a:solidFill>
                <a:latin typeface="Open Sans" pitchFamily="2" charset="0"/>
                <a:ea typeface="Open Sans" pitchFamily="2" charset="0"/>
                <a:cs typeface="Open Sans" pitchFamily="2" charset="0"/>
              </a:rPr>
              <a:t>Working toward statewide consistency regarding the format of written reports to the court at protective order hearings</a:t>
            </a:r>
          </a:p>
          <a:p>
            <a:pPr marL="342900" indent="-342900">
              <a:spcBef>
                <a:spcPts val="0"/>
              </a:spcBef>
              <a:buClr>
                <a:schemeClr val="dk1"/>
              </a:buClr>
              <a:buSzPts val="2800"/>
              <a:buFont typeface="Arial" panose="020B0604020202020204" pitchFamily="34" charset="0"/>
              <a:buChar char="•"/>
            </a:pPr>
            <a:endParaRPr lang="en-US" sz="2000" dirty="0">
              <a:solidFill>
                <a:schemeClr val="tx1"/>
              </a:solidFill>
              <a:latin typeface="Open Sans" pitchFamily="2" charset="0"/>
              <a:ea typeface="Open Sans" pitchFamily="2" charset="0"/>
              <a:cs typeface="Open Sans" pitchFamily="2" charset="0"/>
            </a:endParaRPr>
          </a:p>
          <a:p>
            <a:pPr marL="342900" indent="-342900">
              <a:spcBef>
                <a:spcPts val="0"/>
              </a:spcBef>
              <a:buClr>
                <a:schemeClr val="dk1"/>
              </a:buClr>
              <a:buSzPts val="2800"/>
              <a:buFont typeface="Arial" panose="020B0604020202020204" pitchFamily="34" charset="0"/>
              <a:buChar char="•"/>
            </a:pPr>
            <a:r>
              <a:rPr lang="en-US" sz="2000" dirty="0">
                <a:solidFill>
                  <a:schemeClr val="tx1"/>
                </a:solidFill>
                <a:latin typeface="Open Sans" pitchFamily="2" charset="0"/>
                <a:ea typeface="Open Sans" pitchFamily="2" charset="0"/>
                <a:cs typeface="Open Sans" pitchFamily="2" charset="0"/>
              </a:rPr>
              <a:t>Completing screenings with children with suicidal ideation</a:t>
            </a:r>
          </a:p>
        </p:txBody>
      </p:sp>
      <p:pic>
        <p:nvPicPr>
          <p:cNvPr id="8" name="Picture 7">
            <a:extLst>
              <a:ext uri="{FF2B5EF4-FFF2-40B4-BE49-F238E27FC236}">
                <a16:creationId xmlns:a16="http://schemas.microsoft.com/office/drawing/2014/main" id="{A32FE24E-617E-4B64-A7FE-476B1042E252}"/>
              </a:ext>
            </a:extLst>
          </p:cNvPr>
          <p:cNvPicPr>
            <a:picLocks noChangeAspect="1"/>
          </p:cNvPicPr>
          <p:nvPr/>
        </p:nvPicPr>
        <p:blipFill>
          <a:blip r:embed="rId3"/>
          <a:stretch>
            <a:fillRect/>
          </a:stretch>
        </p:blipFill>
        <p:spPr>
          <a:xfrm>
            <a:off x="2569290" y="4581725"/>
            <a:ext cx="4005419" cy="518205"/>
          </a:xfrm>
          <a:prstGeom prst="rect">
            <a:avLst/>
          </a:prstGeom>
        </p:spPr>
      </p:pic>
      <p:sp>
        <p:nvSpPr>
          <p:cNvPr id="9" name="TextBox 8">
            <a:extLst>
              <a:ext uri="{FF2B5EF4-FFF2-40B4-BE49-F238E27FC236}">
                <a16:creationId xmlns:a16="http://schemas.microsoft.com/office/drawing/2014/main" id="{F67A30AF-0A0E-4428-9134-1A875C6DB146}"/>
              </a:ext>
            </a:extLst>
          </p:cNvPr>
          <p:cNvSpPr txBox="1"/>
          <p:nvPr/>
        </p:nvSpPr>
        <p:spPr>
          <a:xfrm>
            <a:off x="631948" y="280455"/>
            <a:ext cx="8019914" cy="954107"/>
          </a:xfrm>
          <a:prstGeom prst="rect">
            <a:avLst/>
          </a:prstGeom>
          <a:noFill/>
        </p:spPr>
        <p:txBody>
          <a:bodyPr wrap="square" rtlCol="0">
            <a:spAutoFit/>
          </a:bodyPr>
          <a:lstStyle/>
          <a:p>
            <a:r>
              <a:rPr lang="en-US" sz="2800" b="1" u="sng" dirty="0">
                <a:solidFill>
                  <a:srgbClr val="612A8A"/>
                </a:solidFill>
                <a:latin typeface="Open Sans" pitchFamily="2" charset="0"/>
                <a:ea typeface="Open Sans" pitchFamily="2" charset="0"/>
                <a:cs typeface="Open Sans" pitchFamily="2" charset="0"/>
              </a:rPr>
              <a:t>Actions taken by DCFS to address concerns FY21</a:t>
            </a:r>
            <a:r>
              <a:rPr lang="en-US" sz="2800" b="1" dirty="0">
                <a:solidFill>
                  <a:srgbClr val="612A8A"/>
                </a:solidFill>
                <a:latin typeface="Open Sans" pitchFamily="2" charset="0"/>
                <a:ea typeface="Open Sans" pitchFamily="2" charset="0"/>
                <a:cs typeface="Open Sans" pitchFamily="2" charset="0"/>
              </a:rPr>
              <a:t>:</a:t>
            </a:r>
            <a:endParaRPr lang="en-US" sz="2800" b="1"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1774190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3009900"/>
            <a:ext cx="336550"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a:extLst>
              <a:ext uri="{FF2B5EF4-FFF2-40B4-BE49-F238E27FC236}">
                <a16:creationId xmlns:a16="http://schemas.microsoft.com/office/drawing/2014/main" id="{A32FE24E-617E-4B64-A7FE-476B1042E252}"/>
              </a:ext>
            </a:extLst>
          </p:cNvPr>
          <p:cNvPicPr>
            <a:picLocks noChangeAspect="1"/>
          </p:cNvPicPr>
          <p:nvPr/>
        </p:nvPicPr>
        <p:blipFill>
          <a:blip r:embed="rId3"/>
          <a:stretch>
            <a:fillRect/>
          </a:stretch>
        </p:blipFill>
        <p:spPr>
          <a:xfrm>
            <a:off x="2569290" y="4581725"/>
            <a:ext cx="4005419" cy="518205"/>
          </a:xfrm>
          <a:prstGeom prst="rect">
            <a:avLst/>
          </a:prstGeom>
        </p:spPr>
      </p:pic>
      <p:sp>
        <p:nvSpPr>
          <p:cNvPr id="9" name="TextBox 8">
            <a:extLst>
              <a:ext uri="{FF2B5EF4-FFF2-40B4-BE49-F238E27FC236}">
                <a16:creationId xmlns:a16="http://schemas.microsoft.com/office/drawing/2014/main" id="{F67A30AF-0A0E-4428-9134-1A875C6DB146}"/>
              </a:ext>
            </a:extLst>
          </p:cNvPr>
          <p:cNvSpPr txBox="1"/>
          <p:nvPr/>
        </p:nvSpPr>
        <p:spPr>
          <a:xfrm>
            <a:off x="631948" y="280455"/>
            <a:ext cx="8019914" cy="1384995"/>
          </a:xfrm>
          <a:prstGeom prst="rect">
            <a:avLst/>
          </a:prstGeom>
          <a:noFill/>
        </p:spPr>
        <p:txBody>
          <a:bodyPr wrap="square" rtlCol="0">
            <a:spAutoFit/>
          </a:bodyPr>
          <a:lstStyle/>
          <a:p>
            <a:r>
              <a:rPr lang="en-US" sz="2800" b="1" u="sng" dirty="0">
                <a:solidFill>
                  <a:srgbClr val="612A8A"/>
                </a:solidFill>
                <a:latin typeface="Open Sans" pitchFamily="2" charset="0"/>
                <a:ea typeface="Open Sans" pitchFamily="2" charset="0"/>
                <a:cs typeface="Open Sans" pitchFamily="2" charset="0"/>
              </a:rPr>
              <a:t>Cases that DCFS would not take action (historical)</a:t>
            </a:r>
            <a:r>
              <a:rPr lang="en-US" sz="2800" b="1" dirty="0">
                <a:solidFill>
                  <a:srgbClr val="612A8A"/>
                </a:solidFill>
                <a:latin typeface="Open Sans" pitchFamily="2" charset="0"/>
                <a:ea typeface="Open Sans" pitchFamily="2" charset="0"/>
                <a:cs typeface="Open Sans" pitchFamily="2" charset="0"/>
              </a:rPr>
              <a:t>:</a:t>
            </a:r>
          </a:p>
          <a:p>
            <a:endParaRPr lang="en-US" sz="2800" b="1" dirty="0">
              <a:latin typeface="Open Sans" pitchFamily="2" charset="0"/>
              <a:ea typeface="Open Sans" pitchFamily="2" charset="0"/>
              <a:cs typeface="Open Sans" pitchFamily="2" charset="0"/>
            </a:endParaRPr>
          </a:p>
        </p:txBody>
      </p:sp>
      <p:sp>
        <p:nvSpPr>
          <p:cNvPr id="11" name="Content Placeholder 2">
            <a:extLst>
              <a:ext uri="{FF2B5EF4-FFF2-40B4-BE49-F238E27FC236}">
                <a16:creationId xmlns:a16="http://schemas.microsoft.com/office/drawing/2014/main" id="{637C61E8-5A94-425C-8BDC-CD6564300B54}"/>
              </a:ext>
            </a:extLst>
          </p:cNvPr>
          <p:cNvSpPr>
            <a:spLocks noGrp="1"/>
          </p:cNvSpPr>
          <p:nvPr>
            <p:ph idx="1"/>
          </p:nvPr>
        </p:nvSpPr>
        <p:spPr>
          <a:xfrm>
            <a:off x="508001" y="1349298"/>
            <a:ext cx="8019914" cy="3702205"/>
          </a:xfrm>
        </p:spPr>
        <p:txBody>
          <a:bodyPr>
            <a:normAutofit/>
          </a:bodyPr>
          <a:lstStyle/>
          <a:p>
            <a:r>
              <a:rPr lang="en-US" sz="2200" dirty="0">
                <a:solidFill>
                  <a:srgbClr val="000000"/>
                </a:solidFill>
              </a:rPr>
              <a:t>Notifying non-offending parent of CPS finding change. In some cases where DCFS supported finding during a protective order hearing then changed it without notifying the non-offending parent.</a:t>
            </a:r>
          </a:p>
          <a:p>
            <a:r>
              <a:rPr lang="en-US" sz="2200" dirty="0">
                <a:solidFill>
                  <a:srgbClr val="000000"/>
                </a:solidFill>
              </a:rPr>
              <a:t>Placing children in foster homes, not locating/introducing kin until after child bonded with foster parents; child not placed with kin. </a:t>
            </a:r>
          </a:p>
          <a:p>
            <a:r>
              <a:rPr lang="en-US" sz="2200" dirty="0">
                <a:solidFill>
                  <a:srgbClr val="000000"/>
                </a:solidFill>
              </a:rPr>
              <a:t>Non-engagement with fathers, leading to rights terminated</a:t>
            </a:r>
          </a:p>
          <a:p>
            <a:r>
              <a:rPr lang="en-US" sz="2200" dirty="0">
                <a:solidFill>
                  <a:srgbClr val="000000"/>
                </a:solidFill>
              </a:rPr>
              <a:t>Suicide screening for children</a:t>
            </a:r>
          </a:p>
          <a:p>
            <a:endParaRPr lang="en-US" sz="1600" dirty="0">
              <a:solidFill>
                <a:srgbClr val="000000"/>
              </a:solidFill>
            </a:endParaRPr>
          </a:p>
          <a:p>
            <a:pPr marL="0" indent="0">
              <a:buNone/>
            </a:pPr>
            <a:endParaRPr lang="en-US" dirty="0"/>
          </a:p>
          <a:p>
            <a:endParaRPr lang="en-US" dirty="0"/>
          </a:p>
        </p:txBody>
      </p:sp>
    </p:spTree>
    <p:extLst>
      <p:ext uri="{BB962C8B-B14F-4D97-AF65-F5344CB8AC3E}">
        <p14:creationId xmlns:p14="http://schemas.microsoft.com/office/powerpoint/2010/main" val="864670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3009900"/>
            <a:ext cx="336550"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Google Shape;120;p14">
            <a:extLst>
              <a:ext uri="{FF2B5EF4-FFF2-40B4-BE49-F238E27FC236}">
                <a16:creationId xmlns:a16="http://schemas.microsoft.com/office/drawing/2014/main" id="{B69BBBB4-11B5-417E-98E8-68343FE17536}"/>
              </a:ext>
            </a:extLst>
          </p:cNvPr>
          <p:cNvSpPr txBox="1">
            <a:spLocks/>
          </p:cNvSpPr>
          <p:nvPr/>
        </p:nvSpPr>
        <p:spPr>
          <a:xfrm>
            <a:off x="631947" y="923483"/>
            <a:ext cx="8019913" cy="3538433"/>
          </a:xfrm>
          <a:prstGeom prst="rect">
            <a:avLst/>
          </a:prstGeom>
          <a:noFill/>
          <a:ln>
            <a:noFill/>
          </a:ln>
        </p:spPr>
        <p:txBody>
          <a:bodyPr spcFirstLastPara="1" vert="horz" wrap="square" lIns="91425" tIns="91425" rIns="91425" bIns="91425" rtlCol="0" anchor="ctr" anchorCtr="0">
            <a:no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buClr>
                <a:schemeClr val="dk1"/>
              </a:buClr>
              <a:buSzPts val="2800"/>
              <a:buFont typeface="Lora"/>
              <a:buNone/>
            </a:pPr>
            <a:r>
              <a:rPr lang="en-US" sz="2400" dirty="0">
                <a:solidFill>
                  <a:schemeClr val="tx1"/>
                </a:solidFill>
                <a:latin typeface="Open Sans" pitchFamily="2" charset="0"/>
                <a:ea typeface="Open Sans" pitchFamily="2" charset="0"/>
                <a:cs typeface="Open Sans" pitchFamily="2" charset="0"/>
              </a:rPr>
              <a:t>A. Contemporary complaint and timely DCFS response </a:t>
            </a:r>
            <a:br>
              <a:rPr lang="en-US" sz="2400" dirty="0">
                <a:solidFill>
                  <a:schemeClr val="tx1"/>
                </a:solidFill>
                <a:latin typeface="Open Sans" pitchFamily="2" charset="0"/>
                <a:ea typeface="Open Sans" pitchFamily="2" charset="0"/>
                <a:cs typeface="Open Sans" pitchFamily="2" charset="0"/>
              </a:rPr>
            </a:br>
            <a:br>
              <a:rPr lang="en-US" sz="2400" dirty="0">
                <a:solidFill>
                  <a:schemeClr val="tx1"/>
                </a:solidFill>
                <a:latin typeface="Open Sans" pitchFamily="2" charset="0"/>
                <a:ea typeface="Open Sans" pitchFamily="2" charset="0"/>
                <a:cs typeface="Open Sans" pitchFamily="2" charset="0"/>
              </a:rPr>
            </a:br>
            <a:r>
              <a:rPr lang="en-US" sz="2400" dirty="0">
                <a:solidFill>
                  <a:schemeClr val="tx1"/>
                </a:solidFill>
                <a:latin typeface="Open Sans" pitchFamily="2" charset="0"/>
                <a:ea typeface="Open Sans" pitchFamily="2" charset="0"/>
                <a:cs typeface="Open Sans" pitchFamily="2" charset="0"/>
              </a:rPr>
              <a:t>B. Clear policy violation </a:t>
            </a:r>
            <a:br>
              <a:rPr lang="en-US" sz="2400" dirty="0">
                <a:solidFill>
                  <a:schemeClr val="tx1"/>
                </a:solidFill>
                <a:latin typeface="Open Sans" pitchFamily="2" charset="0"/>
                <a:ea typeface="Open Sans" pitchFamily="2" charset="0"/>
                <a:cs typeface="Open Sans" pitchFamily="2" charset="0"/>
              </a:rPr>
            </a:br>
            <a:br>
              <a:rPr lang="en-US" sz="2400" dirty="0">
                <a:solidFill>
                  <a:schemeClr val="tx1"/>
                </a:solidFill>
                <a:latin typeface="Open Sans" pitchFamily="2" charset="0"/>
                <a:ea typeface="Open Sans" pitchFamily="2" charset="0"/>
                <a:cs typeface="Open Sans" pitchFamily="2" charset="0"/>
              </a:rPr>
            </a:br>
            <a:r>
              <a:rPr lang="en-US" sz="2400" dirty="0">
                <a:solidFill>
                  <a:schemeClr val="tx1"/>
                </a:solidFill>
                <a:latin typeface="Open Sans" pitchFamily="2" charset="0"/>
                <a:ea typeface="Open Sans" pitchFamily="2" charset="0"/>
                <a:cs typeface="Open Sans" pitchFamily="2" charset="0"/>
              </a:rPr>
              <a:t>C. Best practice acknowledgement by administrator/</a:t>
            </a:r>
          </a:p>
          <a:p>
            <a:pPr>
              <a:spcBef>
                <a:spcPts val="0"/>
              </a:spcBef>
              <a:buClr>
                <a:schemeClr val="dk1"/>
              </a:buClr>
              <a:buSzPts val="2800"/>
              <a:buFont typeface="Lora"/>
              <a:buNone/>
            </a:pPr>
            <a:r>
              <a:rPr lang="en-US" sz="2400" dirty="0">
                <a:solidFill>
                  <a:schemeClr val="tx1"/>
                </a:solidFill>
                <a:latin typeface="Open Sans" pitchFamily="2" charset="0"/>
                <a:ea typeface="Open Sans" pitchFamily="2" charset="0"/>
                <a:cs typeface="Open Sans" pitchFamily="2" charset="0"/>
              </a:rPr>
              <a:t>supervisor</a:t>
            </a:r>
            <a:br>
              <a:rPr lang="en-US" sz="2400" dirty="0">
                <a:solidFill>
                  <a:schemeClr val="tx1"/>
                </a:solidFill>
                <a:latin typeface="Open Sans" pitchFamily="2" charset="0"/>
                <a:ea typeface="Open Sans" pitchFamily="2" charset="0"/>
                <a:cs typeface="Open Sans" pitchFamily="2" charset="0"/>
              </a:rPr>
            </a:br>
            <a:br>
              <a:rPr lang="en-US" sz="2400" dirty="0">
                <a:solidFill>
                  <a:schemeClr val="tx1"/>
                </a:solidFill>
                <a:latin typeface="Open Sans" pitchFamily="2" charset="0"/>
                <a:ea typeface="Open Sans" pitchFamily="2" charset="0"/>
                <a:cs typeface="Open Sans" pitchFamily="2" charset="0"/>
              </a:rPr>
            </a:br>
            <a:r>
              <a:rPr lang="en-US" sz="2400" dirty="0">
                <a:solidFill>
                  <a:schemeClr val="tx1"/>
                </a:solidFill>
                <a:latin typeface="Open Sans" pitchFamily="2" charset="0"/>
                <a:ea typeface="Open Sans" pitchFamily="2" charset="0"/>
                <a:cs typeface="Open Sans" pitchFamily="2" charset="0"/>
              </a:rPr>
              <a:t>D. Outside professional support </a:t>
            </a:r>
            <a:r>
              <a:rPr lang="en-US" sz="2400" dirty="0" err="1">
                <a:solidFill>
                  <a:schemeClr val="tx1"/>
                </a:solidFill>
                <a:latin typeface="Open Sans" pitchFamily="2" charset="0"/>
                <a:ea typeface="Open Sans" pitchFamily="2" charset="0"/>
                <a:cs typeface="Open Sans" pitchFamily="2" charset="0"/>
              </a:rPr>
              <a:t>ie</a:t>
            </a:r>
            <a:r>
              <a:rPr lang="en-US" sz="2400" dirty="0">
                <a:solidFill>
                  <a:schemeClr val="tx1"/>
                </a:solidFill>
                <a:latin typeface="Open Sans" pitchFamily="2" charset="0"/>
                <a:ea typeface="Open Sans" pitchFamily="2" charset="0"/>
                <a:cs typeface="Open Sans" pitchFamily="2" charset="0"/>
              </a:rPr>
              <a:t>. therapists, victim advocate, etc. </a:t>
            </a:r>
          </a:p>
        </p:txBody>
      </p:sp>
      <p:pic>
        <p:nvPicPr>
          <p:cNvPr id="8" name="Picture 7">
            <a:extLst>
              <a:ext uri="{FF2B5EF4-FFF2-40B4-BE49-F238E27FC236}">
                <a16:creationId xmlns:a16="http://schemas.microsoft.com/office/drawing/2014/main" id="{A32FE24E-617E-4B64-A7FE-476B1042E252}"/>
              </a:ext>
            </a:extLst>
          </p:cNvPr>
          <p:cNvPicPr>
            <a:picLocks noChangeAspect="1"/>
          </p:cNvPicPr>
          <p:nvPr/>
        </p:nvPicPr>
        <p:blipFill>
          <a:blip r:embed="rId3"/>
          <a:stretch>
            <a:fillRect/>
          </a:stretch>
        </p:blipFill>
        <p:spPr>
          <a:xfrm>
            <a:off x="2569290" y="4581725"/>
            <a:ext cx="4005419" cy="518205"/>
          </a:xfrm>
          <a:prstGeom prst="rect">
            <a:avLst/>
          </a:prstGeom>
        </p:spPr>
      </p:pic>
      <p:sp>
        <p:nvSpPr>
          <p:cNvPr id="9" name="TextBox 8">
            <a:extLst>
              <a:ext uri="{FF2B5EF4-FFF2-40B4-BE49-F238E27FC236}">
                <a16:creationId xmlns:a16="http://schemas.microsoft.com/office/drawing/2014/main" id="{F67A30AF-0A0E-4428-9134-1A875C6DB146}"/>
              </a:ext>
            </a:extLst>
          </p:cNvPr>
          <p:cNvSpPr txBox="1"/>
          <p:nvPr/>
        </p:nvSpPr>
        <p:spPr>
          <a:xfrm>
            <a:off x="631948" y="280455"/>
            <a:ext cx="8019914" cy="523220"/>
          </a:xfrm>
          <a:prstGeom prst="rect">
            <a:avLst/>
          </a:prstGeom>
          <a:noFill/>
        </p:spPr>
        <p:txBody>
          <a:bodyPr wrap="square" rtlCol="0">
            <a:spAutoFit/>
          </a:bodyPr>
          <a:lstStyle/>
          <a:p>
            <a:r>
              <a:rPr lang="en-US" sz="2800" b="1" u="sng" dirty="0">
                <a:solidFill>
                  <a:srgbClr val="612A8A"/>
                </a:solidFill>
                <a:latin typeface="Open Sans" pitchFamily="2" charset="0"/>
                <a:ea typeface="Open Sans" pitchFamily="2" charset="0"/>
                <a:cs typeface="Open Sans" pitchFamily="2" charset="0"/>
              </a:rPr>
              <a:t>Recipe for successful OCPO intervention</a:t>
            </a:r>
            <a:r>
              <a:rPr lang="en-US" sz="2800" b="1" dirty="0">
                <a:solidFill>
                  <a:srgbClr val="612A8A"/>
                </a:solidFill>
                <a:latin typeface="Open Sans" pitchFamily="2" charset="0"/>
                <a:ea typeface="Open Sans" pitchFamily="2" charset="0"/>
                <a:cs typeface="Open Sans" pitchFamily="2" charset="0"/>
              </a:rPr>
              <a:t>:</a:t>
            </a:r>
            <a:endParaRPr lang="en-US" sz="2800" b="1"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394164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3009900"/>
            <a:ext cx="336550"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Google Shape;120;p14">
            <a:extLst>
              <a:ext uri="{FF2B5EF4-FFF2-40B4-BE49-F238E27FC236}">
                <a16:creationId xmlns:a16="http://schemas.microsoft.com/office/drawing/2014/main" id="{B69BBBB4-11B5-417E-98E8-68343FE17536}"/>
              </a:ext>
            </a:extLst>
          </p:cNvPr>
          <p:cNvSpPr txBox="1">
            <a:spLocks/>
          </p:cNvSpPr>
          <p:nvPr/>
        </p:nvSpPr>
        <p:spPr>
          <a:xfrm>
            <a:off x="695570" y="713678"/>
            <a:ext cx="7890870" cy="4100598"/>
          </a:xfrm>
          <a:prstGeom prst="rect">
            <a:avLst/>
          </a:prstGeom>
          <a:noFill/>
          <a:ln>
            <a:noFill/>
          </a:ln>
        </p:spPr>
        <p:txBody>
          <a:bodyPr spcFirstLastPara="1" vert="horz" wrap="square" lIns="91425" tIns="91425" rIns="91425" bIns="91425" rtlCol="0" anchor="ctr" anchorCtr="0">
            <a:no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u="sng" dirty="0">
                <a:solidFill>
                  <a:srgbClr val="4F009E"/>
                </a:solidFill>
                <a:latin typeface="Open Sans" pitchFamily="2" charset="0"/>
                <a:ea typeface="Open Sans" pitchFamily="2" charset="0"/>
                <a:cs typeface="Open Sans" pitchFamily="2" charset="0"/>
              </a:rPr>
              <a:t>Outcomes of OCPO intervention that helps  parents:</a:t>
            </a:r>
          </a:p>
          <a:p>
            <a:pPr marL="285750" indent="-285750">
              <a:buFont typeface="Wingdings" panose="05000000000000000000" pitchFamily="2" charset="2"/>
              <a:buChar char="Ø"/>
            </a:pPr>
            <a:r>
              <a:rPr lang="en-US" sz="1400" dirty="0">
                <a:solidFill>
                  <a:schemeClr val="tx1"/>
                </a:solidFill>
                <a:latin typeface="Open Sans" pitchFamily="2" charset="0"/>
                <a:ea typeface="Open Sans" pitchFamily="2" charset="0"/>
                <a:cs typeface="Open Sans" pitchFamily="2" charset="0"/>
              </a:rPr>
              <a:t>Have issues addressed/reconsidered, </a:t>
            </a:r>
            <a:r>
              <a:rPr lang="en-US" sz="1400" dirty="0" err="1">
                <a:solidFill>
                  <a:schemeClr val="tx1"/>
                </a:solidFill>
                <a:latin typeface="Open Sans" pitchFamily="2" charset="0"/>
                <a:ea typeface="Open Sans" pitchFamily="2" charset="0"/>
                <a:cs typeface="Open Sans" pitchFamily="2" charset="0"/>
              </a:rPr>
              <a:t>ie</a:t>
            </a:r>
            <a:r>
              <a:rPr lang="en-US" sz="1400" dirty="0">
                <a:solidFill>
                  <a:schemeClr val="tx1"/>
                </a:solidFill>
                <a:latin typeface="Open Sans" pitchFamily="2" charset="0"/>
                <a:ea typeface="Open Sans" pitchFamily="2" charset="0"/>
                <a:cs typeface="Open Sans" pitchFamily="2" charset="0"/>
              </a:rPr>
              <a:t>. kin efforts, ICPC, visits </a:t>
            </a:r>
          </a:p>
          <a:p>
            <a:pPr marL="285750" indent="-285750">
              <a:buFont typeface="Wingdings" panose="05000000000000000000" pitchFamily="2" charset="2"/>
              <a:buChar char="Ø"/>
            </a:pPr>
            <a:endParaRPr lang="en-US" sz="1400" dirty="0">
              <a:solidFill>
                <a:schemeClr val="tx1"/>
              </a:solidFill>
              <a:latin typeface="Open Sans" pitchFamily="2" charset="0"/>
              <a:ea typeface="Open Sans" pitchFamily="2" charset="0"/>
              <a:cs typeface="Open Sans" pitchFamily="2" charset="0"/>
            </a:endParaRPr>
          </a:p>
          <a:p>
            <a:pPr marL="285750" indent="-285750">
              <a:buFont typeface="Wingdings" panose="05000000000000000000" pitchFamily="2" charset="2"/>
              <a:buChar char="Ø"/>
            </a:pPr>
            <a:r>
              <a:rPr lang="en-US" sz="1400" dirty="0">
                <a:solidFill>
                  <a:schemeClr val="tx1"/>
                </a:solidFill>
                <a:latin typeface="Open Sans" pitchFamily="2" charset="0"/>
                <a:ea typeface="Open Sans" pitchFamily="2" charset="0"/>
                <a:cs typeface="Open Sans" pitchFamily="2" charset="0"/>
              </a:rPr>
              <a:t>Unaccepted CPS referral was accepted for investigation </a:t>
            </a:r>
          </a:p>
          <a:p>
            <a:endParaRPr lang="en-US" sz="1400" dirty="0">
              <a:solidFill>
                <a:schemeClr val="tx1"/>
              </a:solidFill>
              <a:latin typeface="Open Sans" pitchFamily="2" charset="0"/>
              <a:ea typeface="Open Sans" pitchFamily="2" charset="0"/>
              <a:cs typeface="Open Sans" pitchFamily="2" charset="0"/>
            </a:endParaRPr>
          </a:p>
          <a:p>
            <a:pPr marL="285750" indent="-285750">
              <a:buFont typeface="Wingdings" panose="05000000000000000000" pitchFamily="2" charset="2"/>
              <a:buChar char="Ø"/>
            </a:pPr>
            <a:r>
              <a:rPr lang="en-US" sz="1400" dirty="0">
                <a:solidFill>
                  <a:schemeClr val="tx1"/>
                </a:solidFill>
                <a:latin typeface="Open Sans" pitchFamily="2" charset="0"/>
                <a:ea typeface="Open Sans" pitchFamily="2" charset="0"/>
                <a:cs typeface="Open Sans" pitchFamily="2" charset="0"/>
              </a:rPr>
              <a:t>Child and Family Team (CFT) was not supportive of parent so new team created or members added</a:t>
            </a:r>
          </a:p>
          <a:p>
            <a:endParaRPr lang="en-US" sz="1400" dirty="0">
              <a:solidFill>
                <a:schemeClr val="tx1"/>
              </a:solidFill>
              <a:latin typeface="Open Sans" pitchFamily="2" charset="0"/>
              <a:ea typeface="Open Sans" pitchFamily="2" charset="0"/>
              <a:cs typeface="Open Sans" pitchFamily="2" charset="0"/>
            </a:endParaRPr>
          </a:p>
          <a:p>
            <a:pPr marL="285750" indent="-285750">
              <a:buFont typeface="Wingdings" panose="05000000000000000000" pitchFamily="2" charset="2"/>
              <a:buChar char="Ø"/>
            </a:pPr>
            <a:r>
              <a:rPr lang="en-US" sz="1400" dirty="0">
                <a:solidFill>
                  <a:schemeClr val="tx1"/>
                </a:solidFill>
                <a:latin typeface="Open Sans" pitchFamily="2" charset="0"/>
                <a:ea typeface="Open Sans" pitchFamily="2" charset="0"/>
                <a:cs typeface="Open Sans" pitchFamily="2" charset="0"/>
              </a:rPr>
              <a:t>Provide parents a neutral party to “feel heard” and ask questions, and info re: DCFS policy</a:t>
            </a:r>
          </a:p>
          <a:p>
            <a:endParaRPr lang="en-US" sz="1400" dirty="0">
              <a:solidFill>
                <a:schemeClr val="tx1"/>
              </a:solidFill>
              <a:latin typeface="Open Sans" pitchFamily="2" charset="0"/>
              <a:ea typeface="Open Sans" pitchFamily="2" charset="0"/>
              <a:cs typeface="Open Sans" pitchFamily="2" charset="0"/>
            </a:endParaRPr>
          </a:p>
          <a:p>
            <a:pPr marL="285750" indent="-285750">
              <a:buFont typeface="Wingdings" panose="05000000000000000000" pitchFamily="2" charset="2"/>
              <a:buChar char="Ø"/>
            </a:pPr>
            <a:r>
              <a:rPr lang="en-US" sz="1400" dirty="0">
                <a:solidFill>
                  <a:schemeClr val="tx1"/>
                </a:solidFill>
                <a:latin typeface="Open Sans" pitchFamily="2" charset="0"/>
                <a:ea typeface="Open Sans" pitchFamily="2" charset="0"/>
                <a:cs typeface="Open Sans" pitchFamily="2" charset="0"/>
              </a:rPr>
              <a:t>Occasionally, we have been able to get inaccurate documents changed; once child was returned home within 5 weeks after languishing in foster care for 18 months</a:t>
            </a:r>
          </a:p>
          <a:p>
            <a:endParaRPr lang="en-US" sz="1400" dirty="0">
              <a:solidFill>
                <a:schemeClr val="tx1"/>
              </a:solidFill>
              <a:latin typeface="Open Sans" pitchFamily="2" charset="0"/>
              <a:ea typeface="Open Sans" pitchFamily="2" charset="0"/>
              <a:cs typeface="Open Sans" pitchFamily="2" charset="0"/>
            </a:endParaRPr>
          </a:p>
          <a:p>
            <a:pPr marL="285750" indent="-285750">
              <a:buFont typeface="Wingdings" panose="05000000000000000000" pitchFamily="2" charset="2"/>
              <a:buChar char="Ø"/>
            </a:pPr>
            <a:r>
              <a:rPr lang="en-US" sz="1400" dirty="0">
                <a:solidFill>
                  <a:schemeClr val="tx1"/>
                </a:solidFill>
                <a:latin typeface="Open Sans" pitchFamily="2" charset="0"/>
                <a:ea typeface="Open Sans" pitchFamily="2" charset="0"/>
                <a:cs typeface="Open Sans" pitchFamily="2" charset="0"/>
              </a:rPr>
              <a:t>Assist to identify issues where something feels wrong to client but can't pinpoint</a:t>
            </a:r>
          </a:p>
          <a:p>
            <a:pPr marL="342900" indent="-342900">
              <a:buAutoNum type="arabicPeriod" startAt="8"/>
            </a:pPr>
            <a:endParaRPr lang="en-US" sz="1400" dirty="0">
              <a:solidFill>
                <a:schemeClr val="tx1"/>
              </a:solidFill>
              <a:latin typeface="Open Sans" pitchFamily="2" charset="0"/>
              <a:ea typeface="Open Sans" pitchFamily="2" charset="0"/>
              <a:cs typeface="Open Sans" pitchFamily="2" charset="0"/>
            </a:endParaRPr>
          </a:p>
          <a:p>
            <a:pPr marL="285750" indent="-285750">
              <a:buFont typeface="Wingdings" panose="05000000000000000000" pitchFamily="2" charset="2"/>
              <a:buChar char="Ø"/>
            </a:pPr>
            <a:r>
              <a:rPr lang="en-US" sz="1400" dirty="0">
                <a:solidFill>
                  <a:schemeClr val="tx1"/>
                </a:solidFill>
                <a:latin typeface="Open Sans" pitchFamily="2" charset="0"/>
                <a:ea typeface="Open Sans" pitchFamily="2" charset="0"/>
                <a:cs typeface="Open Sans" pitchFamily="2" charset="0"/>
              </a:rPr>
              <a:t>Unsupported CPS finding was changed to supported </a:t>
            </a:r>
          </a:p>
          <a:p>
            <a:endParaRPr lang="en-US" sz="1400" dirty="0">
              <a:solidFill>
                <a:schemeClr val="tx1"/>
              </a:solidFill>
              <a:latin typeface="Open Sans" pitchFamily="2" charset="0"/>
              <a:ea typeface="Open Sans" pitchFamily="2" charset="0"/>
              <a:cs typeface="Open Sans" pitchFamily="2" charset="0"/>
            </a:endParaRPr>
          </a:p>
          <a:p>
            <a:pPr marL="285750" indent="-285750">
              <a:buFont typeface="Wingdings" panose="05000000000000000000" pitchFamily="2" charset="2"/>
              <a:buChar char="Ø"/>
            </a:pPr>
            <a:r>
              <a:rPr lang="en-US" sz="1400" dirty="0">
                <a:solidFill>
                  <a:schemeClr val="tx1"/>
                </a:solidFill>
                <a:latin typeface="Open Sans" pitchFamily="2" charset="0"/>
                <a:ea typeface="Open Sans" pitchFamily="2" charset="0"/>
                <a:cs typeface="Open Sans" pitchFamily="2" charset="0"/>
              </a:rPr>
              <a:t>Caseworker training, hopefully improving services going forward</a:t>
            </a:r>
          </a:p>
          <a:p>
            <a:br>
              <a:rPr lang="en-US" sz="2000" dirty="0"/>
            </a:br>
            <a:endParaRPr lang="en-US" sz="2000" dirty="0">
              <a:solidFill>
                <a:srgbClr val="612A8A"/>
              </a:solidFill>
            </a:endParaRPr>
          </a:p>
        </p:txBody>
      </p:sp>
      <p:pic>
        <p:nvPicPr>
          <p:cNvPr id="8" name="Picture 7">
            <a:extLst>
              <a:ext uri="{FF2B5EF4-FFF2-40B4-BE49-F238E27FC236}">
                <a16:creationId xmlns:a16="http://schemas.microsoft.com/office/drawing/2014/main" id="{A32FE24E-617E-4B64-A7FE-476B1042E252}"/>
              </a:ext>
            </a:extLst>
          </p:cNvPr>
          <p:cNvPicPr>
            <a:picLocks noChangeAspect="1"/>
          </p:cNvPicPr>
          <p:nvPr/>
        </p:nvPicPr>
        <p:blipFill>
          <a:blip r:embed="rId3"/>
          <a:stretch>
            <a:fillRect/>
          </a:stretch>
        </p:blipFill>
        <p:spPr>
          <a:xfrm>
            <a:off x="2569290" y="4581725"/>
            <a:ext cx="4005419" cy="518205"/>
          </a:xfrm>
          <a:prstGeom prst="rect">
            <a:avLst/>
          </a:prstGeom>
        </p:spPr>
      </p:pic>
    </p:spTree>
    <p:extLst>
      <p:ext uri="{BB962C8B-B14F-4D97-AF65-F5344CB8AC3E}">
        <p14:creationId xmlns:p14="http://schemas.microsoft.com/office/powerpoint/2010/main" val="577345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3009900"/>
            <a:ext cx="336550"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a:extLst>
              <a:ext uri="{FF2B5EF4-FFF2-40B4-BE49-F238E27FC236}">
                <a16:creationId xmlns:a16="http://schemas.microsoft.com/office/drawing/2014/main" id="{A32FE24E-617E-4B64-A7FE-476B1042E252}"/>
              </a:ext>
            </a:extLst>
          </p:cNvPr>
          <p:cNvPicPr>
            <a:picLocks noChangeAspect="1"/>
          </p:cNvPicPr>
          <p:nvPr/>
        </p:nvPicPr>
        <p:blipFill>
          <a:blip r:embed="rId3"/>
          <a:stretch>
            <a:fillRect/>
          </a:stretch>
        </p:blipFill>
        <p:spPr>
          <a:xfrm>
            <a:off x="2569290" y="4581725"/>
            <a:ext cx="4005419" cy="518205"/>
          </a:xfrm>
          <a:prstGeom prst="rect">
            <a:avLst/>
          </a:prstGeom>
        </p:spPr>
      </p:pic>
      <p:sp>
        <p:nvSpPr>
          <p:cNvPr id="9" name="TextBox 8">
            <a:extLst>
              <a:ext uri="{FF2B5EF4-FFF2-40B4-BE49-F238E27FC236}">
                <a16:creationId xmlns:a16="http://schemas.microsoft.com/office/drawing/2014/main" id="{F67A30AF-0A0E-4428-9134-1A875C6DB146}"/>
              </a:ext>
            </a:extLst>
          </p:cNvPr>
          <p:cNvSpPr txBox="1"/>
          <p:nvPr/>
        </p:nvSpPr>
        <p:spPr>
          <a:xfrm>
            <a:off x="631948" y="280455"/>
            <a:ext cx="8019914" cy="523220"/>
          </a:xfrm>
          <a:prstGeom prst="rect">
            <a:avLst/>
          </a:prstGeom>
          <a:noFill/>
        </p:spPr>
        <p:txBody>
          <a:bodyPr wrap="square" rtlCol="0">
            <a:spAutoFit/>
          </a:bodyPr>
          <a:lstStyle/>
          <a:p>
            <a:r>
              <a:rPr lang="en-US" sz="2800" b="1" u="sng" dirty="0">
                <a:solidFill>
                  <a:srgbClr val="612A8A"/>
                </a:solidFill>
                <a:latin typeface="Open Sans" pitchFamily="2" charset="0"/>
                <a:ea typeface="Open Sans" pitchFamily="2" charset="0"/>
                <a:cs typeface="Open Sans" pitchFamily="2" charset="0"/>
              </a:rPr>
              <a:t>Highlights of OCPO intervention (historical)</a:t>
            </a:r>
            <a:r>
              <a:rPr lang="en-US" sz="2800" b="1" dirty="0">
                <a:solidFill>
                  <a:srgbClr val="612A8A"/>
                </a:solidFill>
                <a:latin typeface="Open Sans" pitchFamily="2" charset="0"/>
                <a:ea typeface="Open Sans" pitchFamily="2" charset="0"/>
                <a:cs typeface="Open Sans" pitchFamily="2" charset="0"/>
              </a:rPr>
              <a:t>:</a:t>
            </a:r>
            <a:endParaRPr lang="en-US" sz="2800" b="1" dirty="0">
              <a:latin typeface="Open Sans" pitchFamily="2" charset="0"/>
              <a:ea typeface="Open Sans" pitchFamily="2" charset="0"/>
              <a:cs typeface="Open Sans" pitchFamily="2" charset="0"/>
            </a:endParaRPr>
          </a:p>
        </p:txBody>
      </p:sp>
      <p:sp>
        <p:nvSpPr>
          <p:cNvPr id="11" name="Content Placeholder 2">
            <a:extLst>
              <a:ext uri="{FF2B5EF4-FFF2-40B4-BE49-F238E27FC236}">
                <a16:creationId xmlns:a16="http://schemas.microsoft.com/office/drawing/2014/main" id="{3265A9B1-AEA1-443C-9BBF-BA370EE2CBF0}"/>
              </a:ext>
            </a:extLst>
          </p:cNvPr>
          <p:cNvSpPr>
            <a:spLocks noGrp="1"/>
          </p:cNvSpPr>
          <p:nvPr>
            <p:ph idx="1"/>
          </p:nvPr>
        </p:nvSpPr>
        <p:spPr>
          <a:xfrm>
            <a:off x="508001" y="1084130"/>
            <a:ext cx="8279160" cy="3967373"/>
          </a:xfrm>
        </p:spPr>
        <p:txBody>
          <a:bodyPr>
            <a:normAutofit/>
          </a:bodyPr>
          <a:lstStyle/>
          <a:p>
            <a:r>
              <a:rPr lang="en-US" sz="1600" dirty="0">
                <a:solidFill>
                  <a:srgbClr val="000000"/>
                </a:solidFill>
              </a:rPr>
              <a:t>Children received needed services, </a:t>
            </a:r>
            <a:r>
              <a:rPr lang="en-US" sz="1600" dirty="0" err="1">
                <a:solidFill>
                  <a:srgbClr val="000000"/>
                </a:solidFill>
              </a:rPr>
              <a:t>eg.</a:t>
            </a:r>
            <a:r>
              <a:rPr lang="en-US" sz="1600" dirty="0">
                <a:solidFill>
                  <a:srgbClr val="000000"/>
                </a:solidFill>
              </a:rPr>
              <a:t> therapy, </a:t>
            </a:r>
            <a:r>
              <a:rPr lang="en-US" sz="1600">
                <a:solidFill>
                  <a:srgbClr val="000000"/>
                </a:solidFill>
              </a:rPr>
              <a:t>educational support </a:t>
            </a:r>
            <a:endParaRPr lang="en-US" sz="1600" dirty="0">
              <a:solidFill>
                <a:srgbClr val="000000"/>
              </a:solidFill>
            </a:endParaRPr>
          </a:p>
          <a:p>
            <a:r>
              <a:rPr lang="en-US" sz="1600" dirty="0">
                <a:solidFill>
                  <a:srgbClr val="000000"/>
                </a:solidFill>
              </a:rPr>
              <a:t>Address oversights in CPS investigations</a:t>
            </a:r>
          </a:p>
          <a:p>
            <a:r>
              <a:rPr lang="en-US" sz="1600" dirty="0">
                <a:solidFill>
                  <a:srgbClr val="000000"/>
                </a:solidFill>
              </a:rPr>
              <a:t>Parental issues:  Providing virtual visits due to COVID-19; Notifying parents of child’s health appointments; Support from child and family team; Completing make-up visits</a:t>
            </a:r>
          </a:p>
          <a:p>
            <a:r>
              <a:rPr lang="en-US" sz="1600" dirty="0">
                <a:solidFill>
                  <a:srgbClr val="000000"/>
                </a:solidFill>
              </a:rPr>
              <a:t>Use of polygraph examinations (DCFS ceased practice)</a:t>
            </a:r>
          </a:p>
          <a:p>
            <a:r>
              <a:rPr lang="en-US" sz="1600" dirty="0">
                <a:solidFill>
                  <a:srgbClr val="000000"/>
                </a:solidFill>
              </a:rPr>
              <a:t>Assessing child not just seeing child within priority time frame</a:t>
            </a:r>
          </a:p>
          <a:p>
            <a:r>
              <a:rPr lang="en-US" sz="1600" dirty="0">
                <a:solidFill>
                  <a:srgbClr val="000000"/>
                </a:solidFill>
              </a:rPr>
              <a:t>DCFS interfering with visitation without a court order</a:t>
            </a:r>
          </a:p>
          <a:p>
            <a:r>
              <a:rPr lang="en-US" sz="1600" dirty="0">
                <a:solidFill>
                  <a:srgbClr val="000000"/>
                </a:solidFill>
              </a:rPr>
              <a:t>Notifying sexual abuse perpetrators of supported finding and right to due process </a:t>
            </a:r>
          </a:p>
          <a:p>
            <a:r>
              <a:rPr lang="en-US" sz="1600" dirty="0">
                <a:solidFill>
                  <a:srgbClr val="000000"/>
                </a:solidFill>
              </a:rPr>
              <a:t>Creative visitation planning</a:t>
            </a:r>
          </a:p>
          <a:p>
            <a:r>
              <a:rPr lang="en-US" sz="1600" dirty="0">
                <a:solidFill>
                  <a:srgbClr val="000000"/>
                </a:solidFill>
              </a:rPr>
              <a:t>Removal of a child’s therapist from case</a:t>
            </a:r>
          </a:p>
          <a:p>
            <a:r>
              <a:rPr lang="en-US" sz="1600" dirty="0">
                <a:solidFill>
                  <a:srgbClr val="000000"/>
                </a:solidFill>
              </a:rPr>
              <a:t>CPS worker requiring a parent to have a job before closing the case</a:t>
            </a:r>
          </a:p>
          <a:p>
            <a:endParaRPr lang="en-US" sz="1600" dirty="0">
              <a:solidFill>
                <a:srgbClr val="000000"/>
              </a:solidFill>
            </a:endParaRPr>
          </a:p>
          <a:p>
            <a:pPr marL="0" indent="0">
              <a:buNone/>
            </a:pPr>
            <a:endParaRPr lang="en-US" dirty="0"/>
          </a:p>
          <a:p>
            <a:endParaRPr lang="en-US" dirty="0"/>
          </a:p>
        </p:txBody>
      </p:sp>
    </p:spTree>
    <p:extLst>
      <p:ext uri="{BB962C8B-B14F-4D97-AF65-F5344CB8AC3E}">
        <p14:creationId xmlns:p14="http://schemas.microsoft.com/office/powerpoint/2010/main" val="4217706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90585-BC20-4623-BC37-1EEC3A6D7274}"/>
              </a:ext>
            </a:extLst>
          </p:cNvPr>
          <p:cNvSpPr>
            <a:spLocks noGrp="1"/>
          </p:cNvSpPr>
          <p:nvPr>
            <p:ph type="title"/>
          </p:nvPr>
        </p:nvSpPr>
        <p:spPr/>
        <p:txBody>
          <a:bodyPr/>
          <a:lstStyle/>
          <a:p>
            <a:r>
              <a:rPr lang="en-US" b="1" dirty="0">
                <a:solidFill>
                  <a:srgbClr val="4F009E"/>
                </a:solidFill>
                <a:latin typeface="Open Sans" pitchFamily="2" charset="0"/>
                <a:ea typeface="Open Sans" pitchFamily="2" charset="0"/>
                <a:cs typeface="Open Sans" pitchFamily="2" charset="0"/>
              </a:rPr>
              <a:t>OCPO cases contributing to policy or </a:t>
            </a:r>
            <a:r>
              <a:rPr lang="en-US" b="1" u="sng" dirty="0">
                <a:solidFill>
                  <a:srgbClr val="4F009E"/>
                </a:solidFill>
                <a:latin typeface="Open Sans" pitchFamily="2" charset="0"/>
                <a:ea typeface="Open Sans" pitchFamily="2" charset="0"/>
                <a:cs typeface="Open Sans" pitchFamily="2" charset="0"/>
              </a:rPr>
              <a:t>procedure change/creation</a:t>
            </a:r>
            <a:r>
              <a:rPr lang="en-US" b="1" dirty="0">
                <a:solidFill>
                  <a:srgbClr val="4F009E"/>
                </a:solidFill>
                <a:latin typeface="Open Sans" pitchFamily="2" charset="0"/>
                <a:ea typeface="Open Sans" pitchFamily="2" charset="0"/>
                <a:cs typeface="Open Sans" pitchFamily="2" charset="0"/>
              </a:rPr>
              <a:t>:</a:t>
            </a:r>
          </a:p>
        </p:txBody>
      </p:sp>
      <p:sp>
        <p:nvSpPr>
          <p:cNvPr id="3" name="Content Placeholder 2">
            <a:extLst>
              <a:ext uri="{FF2B5EF4-FFF2-40B4-BE49-F238E27FC236}">
                <a16:creationId xmlns:a16="http://schemas.microsoft.com/office/drawing/2014/main" id="{C4A36606-E1B2-4C15-9097-ACED2ED52F98}"/>
              </a:ext>
            </a:extLst>
          </p:cNvPr>
          <p:cNvSpPr>
            <a:spLocks noGrp="1"/>
          </p:cNvSpPr>
          <p:nvPr>
            <p:ph idx="1"/>
          </p:nvPr>
        </p:nvSpPr>
        <p:spPr>
          <a:xfrm>
            <a:off x="508001" y="1447800"/>
            <a:ext cx="8279160" cy="3603702"/>
          </a:xfrm>
        </p:spPr>
        <p:txBody>
          <a:bodyPr>
            <a:normAutofit/>
          </a:bodyPr>
          <a:lstStyle/>
          <a:p>
            <a:r>
              <a:rPr lang="en-US" sz="1600" dirty="0">
                <a:solidFill>
                  <a:srgbClr val="000000"/>
                </a:solidFill>
              </a:rPr>
              <a:t>Conflict of interest investigation process (2001)</a:t>
            </a:r>
          </a:p>
          <a:p>
            <a:r>
              <a:rPr lang="en-US" sz="1600" dirty="0">
                <a:solidFill>
                  <a:srgbClr val="000000"/>
                </a:solidFill>
              </a:rPr>
              <a:t>Kinship policy (2001)</a:t>
            </a:r>
          </a:p>
          <a:p>
            <a:r>
              <a:rPr lang="en-US" sz="1600" dirty="0">
                <a:solidFill>
                  <a:srgbClr val="000000"/>
                </a:solidFill>
              </a:rPr>
              <a:t>Statewide Intake System (2001)</a:t>
            </a:r>
          </a:p>
          <a:p>
            <a:r>
              <a:rPr lang="en-US" sz="1600" dirty="0">
                <a:solidFill>
                  <a:srgbClr val="000000"/>
                </a:solidFill>
              </a:rPr>
              <a:t>Grief counseling for caseworkers (2001)</a:t>
            </a:r>
          </a:p>
          <a:p>
            <a:r>
              <a:rPr lang="en-US" sz="1600" dirty="0">
                <a:solidFill>
                  <a:srgbClr val="000000"/>
                </a:solidFill>
              </a:rPr>
              <a:t>Recognizing biologically connected children as siblings post adoption (2016)</a:t>
            </a:r>
          </a:p>
          <a:p>
            <a:r>
              <a:rPr lang="en-US" sz="1600" dirty="0">
                <a:solidFill>
                  <a:srgbClr val="000000"/>
                </a:solidFill>
              </a:rPr>
              <a:t>Assessing risk to other children in SCF home when GAL blocks interview of alleged perpetrator who is child </a:t>
            </a:r>
          </a:p>
          <a:p>
            <a:r>
              <a:rPr lang="en-US" sz="1600" dirty="0">
                <a:solidFill>
                  <a:srgbClr val="000000"/>
                </a:solidFill>
              </a:rPr>
              <a:t>Interviewing children with special needs (2016)</a:t>
            </a:r>
          </a:p>
          <a:p>
            <a:r>
              <a:rPr lang="en-US" sz="1600" dirty="0">
                <a:solidFill>
                  <a:srgbClr val="000000"/>
                </a:solidFill>
              </a:rPr>
              <a:t>Child suicide screening (2018)</a:t>
            </a:r>
          </a:p>
          <a:p>
            <a:r>
              <a:rPr lang="en-US" sz="1600" dirty="0">
                <a:solidFill>
                  <a:srgbClr val="000000"/>
                </a:solidFill>
              </a:rPr>
              <a:t>Not allowing placement of children in foster home or respite care when a foster child has died in the home until an investigation has been completed (2022)</a:t>
            </a:r>
          </a:p>
          <a:p>
            <a:endParaRPr lang="en-US" sz="1600" dirty="0">
              <a:solidFill>
                <a:srgbClr val="000000"/>
              </a:solidFill>
            </a:endParaRPr>
          </a:p>
          <a:p>
            <a:pPr marL="0" indent="0">
              <a:buNone/>
            </a:pPr>
            <a:endParaRPr lang="en-US" dirty="0"/>
          </a:p>
          <a:p>
            <a:endParaRPr lang="en-US" dirty="0"/>
          </a:p>
        </p:txBody>
      </p:sp>
      <p:sp>
        <p:nvSpPr>
          <p:cNvPr id="4" name="Rectangle 3">
            <a:extLst>
              <a:ext uri="{FF2B5EF4-FFF2-40B4-BE49-F238E27FC236}">
                <a16:creationId xmlns:a16="http://schemas.microsoft.com/office/drawing/2014/main" id="{F437CEB6-AD09-489F-A2E4-8D2407D2611A}"/>
              </a:ext>
            </a:extLst>
          </p:cNvPr>
          <p:cNvSpPr/>
          <p:nvPr/>
        </p:nvSpPr>
        <p:spPr>
          <a:xfrm>
            <a:off x="791738" y="3378820"/>
            <a:ext cx="5988204" cy="1446550"/>
          </a:xfrm>
          <a:prstGeom prst="rect">
            <a:avLst/>
          </a:prstGeom>
        </p:spPr>
        <p:txBody>
          <a:bodyPr wrap="square">
            <a:spAutoFit/>
          </a:bodyPr>
          <a:lstStyle/>
          <a:p>
            <a:endParaRPr lang="en-US" sz="1600" dirty="0">
              <a:latin typeface="Open Sans" pitchFamily="2" charset="0"/>
              <a:ea typeface="Open Sans" pitchFamily="2" charset="0"/>
              <a:cs typeface="Open Sans" pitchFamily="2" charset="0"/>
            </a:endParaRPr>
          </a:p>
          <a:p>
            <a:endParaRPr lang="en-US" sz="1600" dirty="0">
              <a:latin typeface="Open Sans" pitchFamily="2" charset="0"/>
              <a:ea typeface="Open Sans" pitchFamily="2" charset="0"/>
              <a:cs typeface="Open Sans" pitchFamily="2" charset="0"/>
            </a:endParaRPr>
          </a:p>
          <a:p>
            <a:endParaRPr lang="en-US" sz="1600" dirty="0">
              <a:latin typeface="Open Sans" pitchFamily="2" charset="0"/>
              <a:ea typeface="Open Sans" pitchFamily="2" charset="0"/>
              <a:cs typeface="Open Sans" pitchFamily="2" charset="0"/>
            </a:endParaRPr>
          </a:p>
          <a:p>
            <a:endParaRPr lang="en-US" sz="1600" dirty="0">
              <a:effectLst/>
              <a:latin typeface="Open Sans" pitchFamily="2" charset="0"/>
              <a:ea typeface="Open Sans" pitchFamily="2" charset="0"/>
              <a:cs typeface="Open Sans" pitchFamily="2"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919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3009900"/>
            <a:ext cx="336550"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Google Shape;32;p5">
            <a:extLst>
              <a:ext uri="{FF2B5EF4-FFF2-40B4-BE49-F238E27FC236}">
                <a16:creationId xmlns:a16="http://schemas.microsoft.com/office/drawing/2014/main" id="{9D61707E-6180-442C-98AE-38B820FCE743}"/>
              </a:ext>
            </a:extLst>
          </p:cNvPr>
          <p:cNvSpPr txBox="1"/>
          <p:nvPr/>
        </p:nvSpPr>
        <p:spPr>
          <a:xfrm>
            <a:off x="2806861" y="4717456"/>
            <a:ext cx="3530278" cy="445473"/>
          </a:xfrm>
          <a:prstGeom prst="rect">
            <a:avLst/>
          </a:prstGeom>
          <a:noFill/>
          <a:ln>
            <a:noFill/>
          </a:ln>
        </p:spPr>
        <p:txBody>
          <a:bodyPr spcFirstLastPara="1" wrap="square" lIns="91425" tIns="91425" rIns="91425" bIns="91425" anchor="b" anchorCtr="0">
            <a:noAutofit/>
          </a:bodyPr>
          <a:lstStyle/>
          <a:p>
            <a:pPr lvl="0" algn="ctr">
              <a:buSzPts val="3800"/>
            </a:pPr>
            <a:r>
              <a:rPr lang="en-US" sz="1200" cap="small" dirty="0">
                <a:solidFill>
                  <a:srgbClr val="7030A0"/>
                </a:solidFill>
                <a:latin typeface="Lato" panose="020B0604020202020204" charset="0"/>
                <a:ea typeface="Lato Black"/>
                <a:cs typeface="Lato Black"/>
                <a:sym typeface="Lato Black"/>
              </a:rPr>
              <a:t>Office of Child Protection Ombudsman</a:t>
            </a:r>
            <a:endParaRPr lang="en-US" sz="500" dirty="0">
              <a:solidFill>
                <a:srgbClr val="7030A0"/>
              </a:solidFill>
              <a:latin typeface="Lato" panose="020B0604020202020204" charset="0"/>
            </a:endParaRPr>
          </a:p>
        </p:txBody>
      </p:sp>
      <p:sp>
        <p:nvSpPr>
          <p:cNvPr id="13" name="Google Shape;27;p4">
            <a:extLst>
              <a:ext uri="{FF2B5EF4-FFF2-40B4-BE49-F238E27FC236}">
                <a16:creationId xmlns:a16="http://schemas.microsoft.com/office/drawing/2014/main" id="{BA5D52E2-533C-4A59-9E12-A81894A3B113}"/>
              </a:ext>
            </a:extLst>
          </p:cNvPr>
          <p:cNvSpPr txBox="1">
            <a:spLocks/>
          </p:cNvSpPr>
          <p:nvPr/>
        </p:nvSpPr>
        <p:spPr>
          <a:xfrm>
            <a:off x="746010" y="574409"/>
            <a:ext cx="7947378" cy="4123618"/>
          </a:xfrm>
          <a:prstGeom prst="rect">
            <a:avLst/>
          </a:prstGeom>
          <a:noFill/>
          <a:ln>
            <a:noFill/>
          </a:ln>
        </p:spPr>
        <p:txBody>
          <a:bodyPr spcFirstLastPara="1" vert="horz" wrap="square" lIns="91425" tIns="91425" rIns="91425" bIns="91425" rtlCol="0" anchor="ctr" anchorCtr="0">
            <a:no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US" b="1" u="sng" dirty="0">
                <a:solidFill>
                  <a:schemeClr val="accent2">
                    <a:lumMod val="75000"/>
                  </a:schemeClr>
                </a:solidFill>
                <a:latin typeface="Open Sans" pitchFamily="2" charset="0"/>
                <a:ea typeface="Open Sans" pitchFamily="2" charset="0"/>
                <a:cs typeface="Open Sans" pitchFamily="2" charset="0"/>
              </a:rPr>
              <a:t>Background, Creation &amp; Purpose</a:t>
            </a:r>
            <a:r>
              <a:rPr lang="en-US" b="1" dirty="0">
                <a:solidFill>
                  <a:schemeClr val="accent2">
                    <a:lumMod val="75000"/>
                  </a:schemeClr>
                </a:solidFill>
                <a:latin typeface="Open Sans" pitchFamily="2" charset="0"/>
                <a:ea typeface="Open Sans" pitchFamily="2" charset="0"/>
                <a:cs typeface="Open Sans" pitchFamily="2" charset="0"/>
              </a:rPr>
              <a:t>:</a:t>
            </a:r>
            <a:br>
              <a:rPr lang="en-US" sz="3600" b="1" dirty="0">
                <a:solidFill>
                  <a:srgbClr val="00CC99"/>
                </a:solidFill>
                <a:latin typeface="Open Sans" pitchFamily="2" charset="0"/>
                <a:ea typeface="Open Sans" pitchFamily="2" charset="0"/>
                <a:cs typeface="Open Sans" pitchFamily="2" charset="0"/>
              </a:rPr>
            </a:br>
            <a:r>
              <a:rPr lang="en-US" sz="2400" dirty="0">
                <a:solidFill>
                  <a:srgbClr val="612A8A"/>
                </a:solidFill>
                <a:latin typeface="Open Sans" pitchFamily="2" charset="0"/>
                <a:ea typeface="Open Sans" pitchFamily="2" charset="0"/>
                <a:cs typeface="Open Sans" pitchFamily="2" charset="0"/>
              </a:rPr>
              <a:t>Prior to 1996:  ARC (Assistance Resolution Committee, under DCFS administration); Class action lawsuit 1993</a:t>
            </a:r>
          </a:p>
          <a:p>
            <a:pPr>
              <a:spcBef>
                <a:spcPts val="0"/>
              </a:spcBef>
            </a:pPr>
            <a:endParaRPr lang="en-US" sz="2400" dirty="0">
              <a:solidFill>
                <a:srgbClr val="612A8A"/>
              </a:solidFill>
              <a:latin typeface="Open Sans" pitchFamily="2" charset="0"/>
              <a:ea typeface="Open Sans" pitchFamily="2" charset="0"/>
              <a:cs typeface="Open Sans" pitchFamily="2" charset="0"/>
            </a:endParaRPr>
          </a:p>
          <a:p>
            <a:pPr>
              <a:spcBef>
                <a:spcPts val="0"/>
              </a:spcBef>
            </a:pPr>
            <a:r>
              <a:rPr lang="en-US" sz="2400" dirty="0">
                <a:solidFill>
                  <a:srgbClr val="612A8A"/>
                </a:solidFill>
                <a:latin typeface="Open Sans" pitchFamily="2" charset="0"/>
                <a:ea typeface="Open Sans" pitchFamily="2" charset="0"/>
                <a:cs typeface="Open Sans" pitchFamily="2" charset="0"/>
              </a:rPr>
              <a:t>Created 1996:  OCPO (by administrative directive; under DHS administration)  </a:t>
            </a:r>
            <a:br>
              <a:rPr lang="en-US" sz="2400" dirty="0">
                <a:solidFill>
                  <a:srgbClr val="612A8A"/>
                </a:solidFill>
                <a:latin typeface="Open Sans" pitchFamily="2" charset="0"/>
                <a:ea typeface="Open Sans" pitchFamily="2" charset="0"/>
                <a:cs typeface="Open Sans" pitchFamily="2" charset="0"/>
              </a:rPr>
            </a:br>
            <a:br>
              <a:rPr lang="en-US" sz="2400" dirty="0">
                <a:solidFill>
                  <a:srgbClr val="612A8A"/>
                </a:solidFill>
                <a:latin typeface="Open Sans" pitchFamily="2" charset="0"/>
                <a:ea typeface="Open Sans" pitchFamily="2" charset="0"/>
                <a:cs typeface="Open Sans" pitchFamily="2" charset="0"/>
              </a:rPr>
            </a:br>
            <a:r>
              <a:rPr lang="en-US" sz="2400" dirty="0">
                <a:solidFill>
                  <a:srgbClr val="612A8A"/>
                </a:solidFill>
                <a:latin typeface="Open Sans" pitchFamily="2" charset="0"/>
                <a:ea typeface="Open Sans" pitchFamily="2" charset="0"/>
                <a:cs typeface="Open Sans" pitchFamily="2" charset="0"/>
              </a:rPr>
              <a:t>Codified 1998 under 62A-4a-208 to receive and investigate complaints to ensure that required services are provided by DCFS.</a:t>
            </a:r>
          </a:p>
        </p:txBody>
      </p:sp>
    </p:spTree>
    <p:extLst>
      <p:ext uri="{BB962C8B-B14F-4D97-AF65-F5344CB8AC3E}">
        <p14:creationId xmlns:p14="http://schemas.microsoft.com/office/powerpoint/2010/main" val="2587433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D00460-738A-4086-B9B7-FDDFADD89450}"/>
              </a:ext>
            </a:extLst>
          </p:cNvPr>
          <p:cNvSpPr txBox="1"/>
          <p:nvPr/>
        </p:nvSpPr>
        <p:spPr>
          <a:xfrm>
            <a:off x="593969" y="593969"/>
            <a:ext cx="6049108" cy="461665"/>
          </a:xfrm>
          <a:prstGeom prst="rect">
            <a:avLst/>
          </a:prstGeom>
          <a:noFill/>
        </p:spPr>
        <p:txBody>
          <a:bodyPr wrap="square" rtlCol="0">
            <a:spAutoFit/>
          </a:bodyPr>
          <a:lstStyle/>
          <a:p>
            <a:r>
              <a:rPr lang="en-US" sz="2400" b="1" u="sng" dirty="0">
                <a:solidFill>
                  <a:srgbClr val="612A8A"/>
                </a:solidFill>
                <a:latin typeface="Open Sans" pitchFamily="2" charset="0"/>
                <a:ea typeface="Open Sans" pitchFamily="2" charset="0"/>
                <a:cs typeface="Open Sans" pitchFamily="2" charset="0"/>
              </a:rPr>
              <a:t>Cases that have kept us up at night:</a:t>
            </a:r>
          </a:p>
        </p:txBody>
      </p:sp>
      <p:sp>
        <p:nvSpPr>
          <p:cNvPr id="3" name="TextBox 2">
            <a:extLst>
              <a:ext uri="{FF2B5EF4-FFF2-40B4-BE49-F238E27FC236}">
                <a16:creationId xmlns:a16="http://schemas.microsoft.com/office/drawing/2014/main" id="{E1E225CE-90DB-4D80-B32B-7F4E43DC589E}"/>
              </a:ext>
            </a:extLst>
          </p:cNvPr>
          <p:cNvSpPr txBox="1"/>
          <p:nvPr/>
        </p:nvSpPr>
        <p:spPr>
          <a:xfrm>
            <a:off x="1062892" y="1492738"/>
            <a:ext cx="5900616" cy="2308324"/>
          </a:xfrm>
          <a:prstGeom prst="rect">
            <a:avLst/>
          </a:prstGeom>
          <a:noFill/>
        </p:spPr>
        <p:txBody>
          <a:bodyPr wrap="square" rtlCol="0">
            <a:spAutoFit/>
          </a:bodyPr>
          <a:lstStyle/>
          <a:p>
            <a:pPr marL="285750" indent="-285750">
              <a:buFont typeface="Wingdings" panose="05000000000000000000" pitchFamily="2" charset="2"/>
              <a:buChar char="Ø"/>
            </a:pPr>
            <a:r>
              <a:rPr lang="en-US" dirty="0"/>
              <a:t>Fathers not included in SCF case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Child death cases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DCFS run amok</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Cases where kin is ignored</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2135339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3009900"/>
            <a:ext cx="336550"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Google Shape;211;p27">
            <a:extLst>
              <a:ext uri="{FF2B5EF4-FFF2-40B4-BE49-F238E27FC236}">
                <a16:creationId xmlns:a16="http://schemas.microsoft.com/office/drawing/2014/main" id="{0739BD05-7B65-4E2A-95F3-E04D6151AF0C}"/>
              </a:ext>
            </a:extLst>
          </p:cNvPr>
          <p:cNvSpPr txBox="1">
            <a:spLocks noGrp="1"/>
          </p:cNvSpPr>
          <p:nvPr>
            <p:ph type="title"/>
          </p:nvPr>
        </p:nvSpPr>
        <p:spPr>
          <a:xfrm>
            <a:off x="795282" y="704380"/>
            <a:ext cx="7553435" cy="354312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3600"/>
              <a:buFont typeface="Lora"/>
              <a:buNone/>
            </a:pPr>
            <a:r>
              <a:rPr lang="en-US" sz="5400" dirty="0">
                <a:latin typeface="Open Sans" pitchFamily="2" charset="0"/>
                <a:ea typeface="Open Sans" pitchFamily="2" charset="0"/>
                <a:cs typeface="Open Sans" pitchFamily="2" charset="0"/>
              </a:rPr>
              <a:t>Contact information:</a:t>
            </a:r>
            <a:br>
              <a:rPr lang="en-US" sz="5400" dirty="0">
                <a:latin typeface="Open Sans" pitchFamily="2" charset="0"/>
                <a:ea typeface="Open Sans" pitchFamily="2" charset="0"/>
                <a:cs typeface="Open Sans" pitchFamily="2" charset="0"/>
              </a:rPr>
            </a:br>
            <a:r>
              <a:rPr lang="en-US" sz="3200" dirty="0">
                <a:latin typeface="Open Sans" pitchFamily="2" charset="0"/>
                <a:ea typeface="Open Sans" pitchFamily="2" charset="0"/>
                <a:cs typeface="Open Sans" pitchFamily="2" charset="0"/>
              </a:rPr>
              <a:t>phone:  </a:t>
            </a:r>
            <a:r>
              <a:rPr lang="en-US" sz="3200" dirty="0">
                <a:solidFill>
                  <a:srgbClr val="4F009E"/>
                </a:solidFill>
                <a:latin typeface="Open Sans" pitchFamily="2" charset="0"/>
                <a:ea typeface="Open Sans" pitchFamily="2" charset="0"/>
                <a:cs typeface="Open Sans" pitchFamily="2" charset="0"/>
              </a:rPr>
              <a:t>801-538-4589</a:t>
            </a:r>
            <a:br>
              <a:rPr lang="en-US" sz="3200" dirty="0">
                <a:latin typeface="Open Sans" pitchFamily="2" charset="0"/>
                <a:ea typeface="Open Sans" pitchFamily="2" charset="0"/>
                <a:cs typeface="Open Sans" pitchFamily="2" charset="0"/>
              </a:rPr>
            </a:br>
            <a:r>
              <a:rPr lang="en-US" sz="3200" dirty="0">
                <a:latin typeface="Open Sans" pitchFamily="2" charset="0"/>
                <a:ea typeface="Open Sans" pitchFamily="2" charset="0"/>
                <a:cs typeface="Open Sans" pitchFamily="2" charset="0"/>
              </a:rPr>
              <a:t>email:  </a:t>
            </a:r>
            <a:r>
              <a:rPr lang="en-US" sz="3200" dirty="0">
                <a:solidFill>
                  <a:srgbClr val="009999"/>
                </a:solidFill>
                <a:latin typeface="Open Sans" pitchFamily="2" charset="0"/>
                <a:ea typeface="Open Sans" pitchFamily="2" charset="0"/>
                <a:cs typeface="Open Sans" pitchFamily="2" charset="0"/>
              </a:rPr>
              <a:t>ocpo@utah.gov</a:t>
            </a:r>
            <a:br>
              <a:rPr lang="en-US" sz="3200" dirty="0">
                <a:latin typeface="Open Sans" pitchFamily="2" charset="0"/>
                <a:ea typeface="Open Sans" pitchFamily="2" charset="0"/>
                <a:cs typeface="Open Sans" pitchFamily="2" charset="0"/>
              </a:rPr>
            </a:br>
            <a:r>
              <a:rPr lang="en-US" sz="3200" dirty="0">
                <a:latin typeface="Open Sans" pitchFamily="2" charset="0"/>
                <a:ea typeface="Open Sans" pitchFamily="2" charset="0"/>
                <a:cs typeface="Open Sans" pitchFamily="2" charset="0"/>
              </a:rPr>
              <a:t>website:  </a:t>
            </a:r>
            <a:r>
              <a:rPr lang="en-US" sz="3200" dirty="0">
                <a:solidFill>
                  <a:srgbClr val="4F009E"/>
                </a:solidFill>
                <a:latin typeface="Open Sans" pitchFamily="2" charset="0"/>
                <a:ea typeface="Open Sans" pitchFamily="2" charset="0"/>
                <a:cs typeface="Open Sans" pitchFamily="2" charset="0"/>
              </a:rPr>
              <a:t>hs.utah.gov/services/care-concerns</a:t>
            </a:r>
          </a:p>
        </p:txBody>
      </p:sp>
      <p:sp>
        <p:nvSpPr>
          <p:cNvPr id="8" name="Google Shape;32;p5">
            <a:extLst>
              <a:ext uri="{FF2B5EF4-FFF2-40B4-BE49-F238E27FC236}">
                <a16:creationId xmlns:a16="http://schemas.microsoft.com/office/drawing/2014/main" id="{0BE29896-4E14-4D30-B209-AAD890F8F16E}"/>
              </a:ext>
            </a:extLst>
          </p:cNvPr>
          <p:cNvSpPr txBox="1"/>
          <p:nvPr/>
        </p:nvSpPr>
        <p:spPr>
          <a:xfrm>
            <a:off x="1675709" y="-106917"/>
            <a:ext cx="6087979" cy="704380"/>
          </a:xfrm>
          <a:prstGeom prst="rect">
            <a:avLst/>
          </a:prstGeom>
          <a:noFill/>
          <a:ln>
            <a:noFill/>
          </a:ln>
        </p:spPr>
        <p:txBody>
          <a:bodyPr spcFirstLastPara="1" wrap="square" lIns="91425" tIns="91425" rIns="91425" bIns="91425" anchor="b" anchorCtr="0">
            <a:noAutofit/>
          </a:bodyPr>
          <a:lstStyle/>
          <a:p>
            <a:pPr lvl="0" algn="ctr">
              <a:buSzPts val="3800"/>
            </a:pPr>
            <a:r>
              <a:rPr lang="en-US" sz="2400" cap="small" dirty="0">
                <a:solidFill>
                  <a:srgbClr val="4F009E"/>
                </a:solidFill>
                <a:latin typeface="Lato" panose="020B0604020202020204" charset="0"/>
                <a:ea typeface="Lato Black"/>
                <a:cs typeface="Lato Black"/>
                <a:sym typeface="Lato Black"/>
              </a:rPr>
              <a:t>Office of Child Protection Ombudsman</a:t>
            </a:r>
            <a:endParaRPr sz="1000" dirty="0">
              <a:solidFill>
                <a:srgbClr val="4F009E"/>
              </a:solidFill>
              <a:latin typeface="Lato" panose="020B0604020202020204" charset="0"/>
            </a:endParaRPr>
          </a:p>
        </p:txBody>
      </p:sp>
      <p:pic>
        <p:nvPicPr>
          <p:cNvPr id="9" name="Picture 8">
            <a:extLst>
              <a:ext uri="{FF2B5EF4-FFF2-40B4-BE49-F238E27FC236}">
                <a16:creationId xmlns:a16="http://schemas.microsoft.com/office/drawing/2014/main" id="{99096C2C-7910-4482-A854-AEAE36C82352}"/>
              </a:ext>
            </a:extLst>
          </p:cNvPr>
          <p:cNvPicPr>
            <a:picLocks noChangeAspect="1"/>
          </p:cNvPicPr>
          <p:nvPr/>
        </p:nvPicPr>
        <p:blipFill>
          <a:blip r:embed="rId3"/>
          <a:stretch>
            <a:fillRect/>
          </a:stretch>
        </p:blipFill>
        <p:spPr>
          <a:xfrm>
            <a:off x="465380" y="4207816"/>
            <a:ext cx="3731481" cy="870239"/>
          </a:xfrm>
          <a:prstGeom prst="rect">
            <a:avLst/>
          </a:prstGeom>
        </p:spPr>
      </p:pic>
    </p:spTree>
    <p:extLst>
      <p:ext uri="{BB962C8B-B14F-4D97-AF65-F5344CB8AC3E}">
        <p14:creationId xmlns:p14="http://schemas.microsoft.com/office/powerpoint/2010/main" val="1723259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723299362"/>
              </p:ext>
            </p:extLst>
          </p:nvPr>
        </p:nvGraphicFramePr>
        <p:xfrm>
          <a:off x="398585" y="242277"/>
          <a:ext cx="8331200" cy="46814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9845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E9F0C89E-B5E8-4FCB-A905-49C7EE4C2E83}"/>
              </a:ext>
            </a:extLst>
          </p:cNvPr>
          <p:cNvGraphicFramePr>
            <a:graphicFrameLocks/>
          </p:cNvGraphicFramePr>
          <p:nvPr>
            <p:extLst>
              <p:ext uri="{D42A27DB-BD31-4B8C-83A1-F6EECF244321}">
                <p14:modId xmlns:p14="http://schemas.microsoft.com/office/powerpoint/2010/main" val="3326845948"/>
              </p:ext>
            </p:extLst>
          </p:nvPr>
        </p:nvGraphicFramePr>
        <p:xfrm>
          <a:off x="0" y="586389"/>
          <a:ext cx="8265377" cy="3970719"/>
        </p:xfrm>
        <a:graphic>
          <a:graphicData uri="http://schemas.openxmlformats.org/drawingml/2006/chart">
            <c:chart xmlns:c="http://schemas.openxmlformats.org/drawingml/2006/chart" xmlns:r="http://schemas.openxmlformats.org/officeDocument/2006/relationships" r:id="rId3"/>
          </a:graphicData>
        </a:graphic>
      </p:graphicFrame>
      <p:sp>
        <p:nvSpPr>
          <p:cNvPr id="49" name="Google Shape;49;p7"/>
          <p:cNvSpPr txBox="1"/>
          <p:nvPr/>
        </p:nvSpPr>
        <p:spPr>
          <a:xfrm>
            <a:off x="-289367" y="55440"/>
            <a:ext cx="4009587" cy="592281"/>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2800" b="1" cap="small" dirty="0">
                <a:solidFill>
                  <a:srgbClr val="3D85C6"/>
                </a:solidFill>
                <a:latin typeface="Lato Black"/>
                <a:ea typeface="Lato Black"/>
                <a:cs typeface="Lato Black"/>
                <a:sym typeface="Lato Black"/>
              </a:rPr>
              <a:t>    </a:t>
            </a:r>
            <a:r>
              <a:rPr lang="en-US" sz="2800" b="1" i="0" u="none" strike="noStrike" cap="small" dirty="0">
                <a:solidFill>
                  <a:srgbClr val="3D85C6"/>
                </a:solidFill>
                <a:latin typeface="Lato Black"/>
                <a:ea typeface="Lato Black"/>
                <a:cs typeface="Lato Black"/>
                <a:sym typeface="Lato Black"/>
              </a:rPr>
              <a:t> </a:t>
            </a:r>
            <a:r>
              <a:rPr lang="en-US" sz="2800" b="1" i="0" u="none" strike="noStrike" cap="small" dirty="0">
                <a:latin typeface="Open Sans" pitchFamily="2" charset="0"/>
                <a:ea typeface="Open Sans" pitchFamily="2" charset="0"/>
                <a:cs typeface="Open Sans" pitchFamily="2" charset="0"/>
                <a:sym typeface="Lato Black"/>
              </a:rPr>
              <a:t>Total Calls FY21</a:t>
            </a:r>
            <a:endParaRPr sz="2800" dirty="0">
              <a:latin typeface="Open Sans" pitchFamily="2" charset="0"/>
              <a:ea typeface="Open Sans" pitchFamily="2" charset="0"/>
              <a:cs typeface="Open Sans" pitchFamily="2" charset="0"/>
            </a:endParaRPr>
          </a:p>
        </p:txBody>
      </p:sp>
      <p:pic>
        <p:nvPicPr>
          <p:cNvPr id="2" name="Picture 1">
            <a:extLst>
              <a:ext uri="{FF2B5EF4-FFF2-40B4-BE49-F238E27FC236}">
                <a16:creationId xmlns:a16="http://schemas.microsoft.com/office/drawing/2014/main" id="{A8F1A394-30AE-4CF7-A2FF-9F65D3DAD1D4}"/>
              </a:ext>
            </a:extLst>
          </p:cNvPr>
          <p:cNvPicPr>
            <a:picLocks noChangeAspect="1"/>
          </p:cNvPicPr>
          <p:nvPr/>
        </p:nvPicPr>
        <p:blipFill>
          <a:blip r:embed="rId4"/>
          <a:stretch>
            <a:fillRect/>
          </a:stretch>
        </p:blipFill>
        <p:spPr>
          <a:xfrm>
            <a:off x="2661888" y="4557108"/>
            <a:ext cx="4005419" cy="51820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7" name="Google Shape;57;p8"/>
          <p:cNvSpPr/>
          <p:nvPr/>
        </p:nvSpPr>
        <p:spPr>
          <a:xfrm>
            <a:off x="100482" y="1396722"/>
            <a:ext cx="9968707"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58" name="Google Shape;58;p8"/>
          <p:cNvSpPr txBox="1"/>
          <p:nvPr/>
        </p:nvSpPr>
        <p:spPr>
          <a:xfrm>
            <a:off x="100482" y="132054"/>
            <a:ext cx="5553589" cy="777588"/>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2800" b="1" i="0" u="none" strike="noStrike" cap="small" dirty="0">
                <a:solidFill>
                  <a:srgbClr val="000000"/>
                </a:solidFill>
                <a:latin typeface="Open Sans" pitchFamily="2" charset="0"/>
                <a:ea typeface="Open Sans" pitchFamily="2" charset="0"/>
                <a:cs typeface="Open Sans" pitchFamily="2" charset="0"/>
                <a:sym typeface="Lato Black"/>
              </a:rPr>
              <a:t>Concerns </a:t>
            </a:r>
            <a:r>
              <a:rPr lang="en-US" sz="2800" b="1" cap="small" dirty="0">
                <a:latin typeface="Open Sans" pitchFamily="2" charset="0"/>
                <a:ea typeface="Open Sans" pitchFamily="2" charset="0"/>
                <a:cs typeface="Open Sans" pitchFamily="2" charset="0"/>
                <a:sym typeface="Lato Black"/>
              </a:rPr>
              <a:t>Addressed FY21</a:t>
            </a:r>
            <a:endParaRPr dirty="0">
              <a:latin typeface="Open Sans" pitchFamily="2" charset="0"/>
              <a:ea typeface="Open Sans" pitchFamily="2" charset="0"/>
              <a:cs typeface="Open Sans" pitchFamily="2" charset="0"/>
            </a:endParaRPr>
          </a:p>
        </p:txBody>
      </p:sp>
      <p:graphicFrame>
        <p:nvGraphicFramePr>
          <p:cNvPr id="7" name="Chart 6">
            <a:extLst>
              <a:ext uri="{FF2B5EF4-FFF2-40B4-BE49-F238E27FC236}">
                <a16:creationId xmlns:a16="http://schemas.microsoft.com/office/drawing/2014/main" id="{988FE915-AE12-42D1-8B3B-0E1A7B560003}"/>
              </a:ext>
            </a:extLst>
          </p:cNvPr>
          <p:cNvGraphicFramePr>
            <a:graphicFrameLocks/>
          </p:cNvGraphicFramePr>
          <p:nvPr>
            <p:extLst>
              <p:ext uri="{D42A27DB-BD31-4B8C-83A1-F6EECF244321}">
                <p14:modId xmlns:p14="http://schemas.microsoft.com/office/powerpoint/2010/main" val="2684538047"/>
              </p:ext>
            </p:extLst>
          </p:nvPr>
        </p:nvGraphicFramePr>
        <p:xfrm>
          <a:off x="-173232" y="805470"/>
          <a:ext cx="8633360" cy="3925835"/>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extLst>
              <a:ext uri="{FF2B5EF4-FFF2-40B4-BE49-F238E27FC236}">
                <a16:creationId xmlns:a16="http://schemas.microsoft.com/office/drawing/2014/main" id="{BE47DCA3-4AC7-42A0-A96C-27EE201B5BAD}"/>
              </a:ext>
            </a:extLst>
          </p:cNvPr>
          <p:cNvPicPr>
            <a:picLocks noChangeAspect="1"/>
          </p:cNvPicPr>
          <p:nvPr/>
        </p:nvPicPr>
        <p:blipFill>
          <a:blip r:embed="rId4"/>
          <a:stretch>
            <a:fillRect/>
          </a:stretch>
        </p:blipFill>
        <p:spPr>
          <a:xfrm>
            <a:off x="2661888" y="4576374"/>
            <a:ext cx="4005419" cy="51820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3009900"/>
            <a:ext cx="336550"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Chart 6">
            <a:extLst>
              <a:ext uri="{FF2B5EF4-FFF2-40B4-BE49-F238E27FC236}">
                <a16:creationId xmlns:a16="http://schemas.microsoft.com/office/drawing/2014/main" id="{FA89FB05-AE3D-479E-BFAF-DE501DB89683}"/>
              </a:ext>
            </a:extLst>
          </p:cNvPr>
          <p:cNvGraphicFramePr>
            <a:graphicFrameLocks/>
          </p:cNvGraphicFramePr>
          <p:nvPr>
            <p:extLst>
              <p:ext uri="{D42A27DB-BD31-4B8C-83A1-F6EECF244321}">
                <p14:modId xmlns:p14="http://schemas.microsoft.com/office/powerpoint/2010/main" val="1971282284"/>
              </p:ext>
            </p:extLst>
          </p:nvPr>
        </p:nvGraphicFramePr>
        <p:xfrm>
          <a:off x="-176347" y="922000"/>
          <a:ext cx="9004374" cy="3954799"/>
        </p:xfrm>
        <a:graphic>
          <a:graphicData uri="http://schemas.openxmlformats.org/drawingml/2006/chart">
            <c:chart xmlns:c="http://schemas.openxmlformats.org/drawingml/2006/chart" xmlns:r="http://schemas.openxmlformats.org/officeDocument/2006/relationships" r:id="rId3"/>
          </a:graphicData>
        </a:graphic>
      </p:graphicFrame>
      <p:sp>
        <p:nvSpPr>
          <p:cNvPr id="9" name="Google Shape;67;p9">
            <a:extLst>
              <a:ext uri="{FF2B5EF4-FFF2-40B4-BE49-F238E27FC236}">
                <a16:creationId xmlns:a16="http://schemas.microsoft.com/office/drawing/2014/main" id="{FC6E1DA7-B848-4971-B7D4-7FE21C2C4137}"/>
              </a:ext>
            </a:extLst>
          </p:cNvPr>
          <p:cNvSpPr txBox="1"/>
          <p:nvPr/>
        </p:nvSpPr>
        <p:spPr>
          <a:xfrm>
            <a:off x="315973" y="20861"/>
            <a:ext cx="5584256" cy="1095436"/>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3200" b="1" cap="small" dirty="0">
                <a:solidFill>
                  <a:srgbClr val="3D85C6"/>
                </a:solidFill>
                <a:latin typeface="Lato Black"/>
                <a:ea typeface="Lato Black"/>
                <a:cs typeface="Lato Black"/>
                <a:sym typeface="Lato Black"/>
              </a:rPr>
              <a:t>   </a:t>
            </a:r>
            <a:r>
              <a:rPr lang="en-US" sz="3200" b="1" i="0" u="none" strike="noStrike" cap="small" dirty="0">
                <a:latin typeface="Open Sans" pitchFamily="2" charset="0"/>
                <a:ea typeface="Open Sans" pitchFamily="2" charset="0"/>
                <a:cs typeface="Open Sans" pitchFamily="2" charset="0"/>
                <a:sym typeface="Lato Black"/>
              </a:rPr>
              <a:t>Complaint Source FY21</a:t>
            </a:r>
            <a:endParaRPr dirty="0">
              <a:latin typeface="Open Sans" pitchFamily="2" charset="0"/>
              <a:ea typeface="Open Sans" pitchFamily="2" charset="0"/>
              <a:cs typeface="Open Sans" pitchFamily="2" charset="0"/>
            </a:endParaRPr>
          </a:p>
        </p:txBody>
      </p:sp>
      <p:pic>
        <p:nvPicPr>
          <p:cNvPr id="11" name="Picture 10">
            <a:extLst>
              <a:ext uri="{FF2B5EF4-FFF2-40B4-BE49-F238E27FC236}">
                <a16:creationId xmlns:a16="http://schemas.microsoft.com/office/drawing/2014/main" id="{2E80380F-4E9F-4ABD-8127-494B90CA482C}"/>
              </a:ext>
            </a:extLst>
          </p:cNvPr>
          <p:cNvPicPr>
            <a:picLocks noChangeAspect="1"/>
          </p:cNvPicPr>
          <p:nvPr/>
        </p:nvPicPr>
        <p:blipFill>
          <a:blip r:embed="rId4"/>
          <a:stretch>
            <a:fillRect/>
          </a:stretch>
        </p:blipFill>
        <p:spPr>
          <a:xfrm>
            <a:off x="2569290" y="4604434"/>
            <a:ext cx="4005419" cy="518205"/>
          </a:xfrm>
          <a:prstGeom prst="rect">
            <a:avLst/>
          </a:prstGeom>
        </p:spPr>
      </p:pic>
    </p:spTree>
    <p:extLst>
      <p:ext uri="{BB962C8B-B14F-4D97-AF65-F5344CB8AC3E}">
        <p14:creationId xmlns:p14="http://schemas.microsoft.com/office/powerpoint/2010/main" val="2900293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3009900"/>
            <a:ext cx="336550"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Google Shape;75;p10">
            <a:extLst>
              <a:ext uri="{FF2B5EF4-FFF2-40B4-BE49-F238E27FC236}">
                <a16:creationId xmlns:a16="http://schemas.microsoft.com/office/drawing/2014/main" id="{C7F3A52D-0BD1-42AD-AD8C-EFB181CA05DC}"/>
              </a:ext>
            </a:extLst>
          </p:cNvPr>
          <p:cNvSpPr/>
          <p:nvPr/>
        </p:nvSpPr>
        <p:spPr>
          <a:xfrm>
            <a:off x="1417758" y="1854965"/>
            <a:ext cx="3375774" cy="1784905"/>
          </a:xfrm>
          <a:prstGeom prst="rightArrow">
            <a:avLst>
              <a:gd name="adj1" fmla="val 50000"/>
              <a:gd name="adj2" fmla="val 50000"/>
            </a:avLst>
          </a:prstGeom>
          <a:solidFill>
            <a:srgbClr val="4F009E"/>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9" name="Google Shape;77;p10">
            <a:extLst>
              <a:ext uri="{FF2B5EF4-FFF2-40B4-BE49-F238E27FC236}">
                <a16:creationId xmlns:a16="http://schemas.microsoft.com/office/drawing/2014/main" id="{E39B70CB-49C9-4EC0-A4CE-7E7174DA7100}"/>
              </a:ext>
            </a:extLst>
          </p:cNvPr>
          <p:cNvSpPr/>
          <p:nvPr/>
        </p:nvSpPr>
        <p:spPr>
          <a:xfrm>
            <a:off x="301657" y="1817257"/>
            <a:ext cx="3418385" cy="1880647"/>
          </a:xfrm>
          <a:prstGeom prst="ellipse">
            <a:avLst/>
          </a:prstGeom>
          <a:solidFill>
            <a:srgbClr val="00CC99"/>
          </a:solidFill>
          <a:ln w="25400" cap="flat" cmpd="sng">
            <a:solidFill>
              <a:srgbClr val="4F009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 name="Google Shape;78;p10">
            <a:extLst>
              <a:ext uri="{FF2B5EF4-FFF2-40B4-BE49-F238E27FC236}">
                <a16:creationId xmlns:a16="http://schemas.microsoft.com/office/drawing/2014/main" id="{D89C9D78-EBEE-450B-95F5-700422D9765D}"/>
              </a:ext>
            </a:extLst>
          </p:cNvPr>
          <p:cNvSpPr txBox="1">
            <a:spLocks/>
          </p:cNvSpPr>
          <p:nvPr/>
        </p:nvSpPr>
        <p:spPr>
          <a:xfrm>
            <a:off x="841153" y="1944930"/>
            <a:ext cx="2285578" cy="1615650"/>
          </a:xfrm>
          <a:prstGeom prst="rect">
            <a:avLst/>
          </a:prstGeom>
          <a:noFill/>
          <a:ln>
            <a:noFill/>
          </a:ln>
        </p:spPr>
        <p:txBody>
          <a:bodyPr spcFirstLastPara="1" vert="horz" wrap="square" lIns="91425" tIns="91425" rIns="91425" bIns="91425" rtlCol="0" anchor="ctr" anchorCtr="0">
            <a:no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buClr>
                <a:schemeClr val="dk1"/>
              </a:buClr>
              <a:buSzPts val="2400"/>
              <a:buFont typeface="Lora"/>
              <a:buNone/>
            </a:pPr>
            <a:r>
              <a:rPr lang="en-US" sz="2400" b="1" dirty="0">
                <a:solidFill>
                  <a:schemeClr val="tx1"/>
                </a:solidFill>
                <a:latin typeface="+mn-lt"/>
              </a:rPr>
              <a:t>Complaint received by OCPO</a:t>
            </a:r>
          </a:p>
        </p:txBody>
      </p:sp>
      <p:sp>
        <p:nvSpPr>
          <p:cNvPr id="13" name="Google Shape;79;p10">
            <a:extLst>
              <a:ext uri="{FF2B5EF4-FFF2-40B4-BE49-F238E27FC236}">
                <a16:creationId xmlns:a16="http://schemas.microsoft.com/office/drawing/2014/main" id="{82AF7702-5B00-4FF4-994B-F79565D09A2B}"/>
              </a:ext>
            </a:extLst>
          </p:cNvPr>
          <p:cNvSpPr txBox="1"/>
          <p:nvPr/>
        </p:nvSpPr>
        <p:spPr>
          <a:xfrm>
            <a:off x="5185704" y="827723"/>
            <a:ext cx="3522211" cy="1880647"/>
          </a:xfrm>
          <a:prstGeom prst="rect">
            <a:avLst/>
          </a:prstGeom>
          <a:solidFill>
            <a:srgbClr val="00CC99"/>
          </a:solidFill>
          <a:ln w="28575">
            <a:solidFill>
              <a:srgbClr val="4F009E"/>
            </a:solid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2400"/>
              <a:buFont typeface="Lora"/>
              <a:buNone/>
            </a:pPr>
            <a:r>
              <a:rPr lang="en-US" sz="2400" b="1" dirty="0"/>
              <a:t>OCPO requests DCFS Administrative Response </a:t>
            </a:r>
          </a:p>
        </p:txBody>
      </p:sp>
      <p:pic>
        <p:nvPicPr>
          <p:cNvPr id="14" name="Picture 13">
            <a:extLst>
              <a:ext uri="{FF2B5EF4-FFF2-40B4-BE49-F238E27FC236}">
                <a16:creationId xmlns:a16="http://schemas.microsoft.com/office/drawing/2014/main" id="{A66CB2F1-BB6A-4EFF-9C77-4088D5600291}"/>
              </a:ext>
            </a:extLst>
          </p:cNvPr>
          <p:cNvPicPr>
            <a:picLocks noChangeAspect="1"/>
          </p:cNvPicPr>
          <p:nvPr/>
        </p:nvPicPr>
        <p:blipFill>
          <a:blip r:embed="rId3"/>
          <a:stretch>
            <a:fillRect/>
          </a:stretch>
        </p:blipFill>
        <p:spPr>
          <a:xfrm>
            <a:off x="2569290" y="4604434"/>
            <a:ext cx="4005419" cy="518205"/>
          </a:xfrm>
          <a:prstGeom prst="rect">
            <a:avLst/>
          </a:prstGeom>
        </p:spPr>
      </p:pic>
      <p:sp>
        <p:nvSpPr>
          <p:cNvPr id="3" name="TextBox 2">
            <a:extLst>
              <a:ext uri="{FF2B5EF4-FFF2-40B4-BE49-F238E27FC236}">
                <a16:creationId xmlns:a16="http://schemas.microsoft.com/office/drawing/2014/main" id="{AC4B97A5-B4C9-4FDF-8174-9A1F27E3700D}"/>
              </a:ext>
            </a:extLst>
          </p:cNvPr>
          <p:cNvSpPr txBox="1"/>
          <p:nvPr/>
        </p:nvSpPr>
        <p:spPr>
          <a:xfrm>
            <a:off x="631948" y="181392"/>
            <a:ext cx="5701553" cy="646331"/>
          </a:xfrm>
          <a:prstGeom prst="rect">
            <a:avLst/>
          </a:prstGeom>
          <a:noFill/>
        </p:spPr>
        <p:txBody>
          <a:bodyPr wrap="square" rtlCol="0">
            <a:spAutoFit/>
          </a:bodyPr>
          <a:lstStyle/>
          <a:p>
            <a:r>
              <a:rPr lang="en-US" sz="3600" dirty="0"/>
              <a:t>Complaint Process</a:t>
            </a:r>
          </a:p>
        </p:txBody>
      </p:sp>
      <p:sp>
        <p:nvSpPr>
          <p:cNvPr id="4" name="TextBox 3">
            <a:extLst>
              <a:ext uri="{FF2B5EF4-FFF2-40B4-BE49-F238E27FC236}">
                <a16:creationId xmlns:a16="http://schemas.microsoft.com/office/drawing/2014/main" id="{884076E5-819A-4F46-896F-60F9CAF78512}"/>
              </a:ext>
            </a:extLst>
          </p:cNvPr>
          <p:cNvSpPr txBox="1"/>
          <p:nvPr/>
        </p:nvSpPr>
        <p:spPr>
          <a:xfrm>
            <a:off x="5185703" y="2924544"/>
            <a:ext cx="3522211" cy="1938992"/>
          </a:xfrm>
          <a:prstGeom prst="rect">
            <a:avLst/>
          </a:prstGeom>
          <a:solidFill>
            <a:srgbClr val="00CC99"/>
          </a:solidFill>
          <a:ln w="28575">
            <a:solidFill>
              <a:srgbClr val="4F009E"/>
            </a:solidFill>
          </a:ln>
        </p:spPr>
        <p:txBody>
          <a:bodyPr wrap="square" rtlCol="0">
            <a:spAutoFit/>
          </a:bodyPr>
          <a:lstStyle/>
          <a:p>
            <a:pPr algn="ctr"/>
            <a:endParaRPr lang="en-US" sz="2400" b="1" dirty="0">
              <a:latin typeface="+mj-lt"/>
              <a:ea typeface="Lato Black" panose="020F0502020204030203" pitchFamily="34" charset="0"/>
              <a:cs typeface="Lato Black" panose="020F0502020204030203" pitchFamily="34" charset="0"/>
            </a:endParaRPr>
          </a:p>
          <a:p>
            <a:pPr algn="ctr"/>
            <a:r>
              <a:rPr lang="en-US" sz="2400" b="1" dirty="0">
                <a:ea typeface="Lato Black" panose="020F0502020204030203" pitchFamily="34" charset="0"/>
                <a:cs typeface="Lato Black" panose="020F0502020204030203" pitchFamily="34" charset="0"/>
              </a:rPr>
              <a:t>May refer to another administrative remedy/channel </a:t>
            </a:r>
          </a:p>
          <a:p>
            <a:pPr algn="ctr"/>
            <a:endParaRPr lang="en-US" sz="2400" b="1" i="1" dirty="0">
              <a:latin typeface="+mj-lt"/>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1544363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500"/>
                            </p:stCondLst>
                            <p:childTnLst>
                              <p:par>
                                <p:cTn id="15" presetID="10" presetClass="entr" presetSubtype="0" fill="hold" grpId="0" nodeType="after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1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p:bldP spid="1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3009900"/>
            <a:ext cx="336550"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Google Shape;84;p11">
            <a:extLst>
              <a:ext uri="{FF2B5EF4-FFF2-40B4-BE49-F238E27FC236}">
                <a16:creationId xmlns:a16="http://schemas.microsoft.com/office/drawing/2014/main" id="{FCE04637-5698-46C8-947E-4FA336352641}"/>
              </a:ext>
            </a:extLst>
          </p:cNvPr>
          <p:cNvSpPr/>
          <p:nvPr/>
        </p:nvSpPr>
        <p:spPr>
          <a:xfrm>
            <a:off x="5640186" y="2648422"/>
            <a:ext cx="3375774" cy="1784905"/>
          </a:xfrm>
          <a:prstGeom prst="rightArrow">
            <a:avLst>
              <a:gd name="adj1" fmla="val 50000"/>
              <a:gd name="adj2" fmla="val 50000"/>
            </a:avLst>
          </a:prstGeom>
          <a:solidFill>
            <a:srgbClr val="4F009E"/>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8" name="Google Shape;85;p11">
            <a:extLst>
              <a:ext uri="{FF2B5EF4-FFF2-40B4-BE49-F238E27FC236}">
                <a16:creationId xmlns:a16="http://schemas.microsoft.com/office/drawing/2014/main" id="{BA6F7752-8152-45E8-8465-9828318D1832}"/>
              </a:ext>
            </a:extLst>
          </p:cNvPr>
          <p:cNvSpPr/>
          <p:nvPr/>
        </p:nvSpPr>
        <p:spPr>
          <a:xfrm>
            <a:off x="4480683" y="2828743"/>
            <a:ext cx="3418385" cy="1338736"/>
          </a:xfrm>
          <a:prstGeom prst="ellipse">
            <a:avLst/>
          </a:prstGeom>
          <a:solidFill>
            <a:srgbClr val="00CC9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9" name="Google Shape;88;p11">
            <a:extLst>
              <a:ext uri="{FF2B5EF4-FFF2-40B4-BE49-F238E27FC236}">
                <a16:creationId xmlns:a16="http://schemas.microsoft.com/office/drawing/2014/main" id="{3BDB1DAB-4165-4C43-B28B-6014BB92CAA8}"/>
              </a:ext>
            </a:extLst>
          </p:cNvPr>
          <p:cNvSpPr/>
          <p:nvPr/>
        </p:nvSpPr>
        <p:spPr>
          <a:xfrm>
            <a:off x="563056" y="676439"/>
            <a:ext cx="3375774" cy="1784905"/>
          </a:xfrm>
          <a:prstGeom prst="rightArrow">
            <a:avLst>
              <a:gd name="adj1" fmla="val 50000"/>
              <a:gd name="adj2" fmla="val 50000"/>
            </a:avLst>
          </a:prstGeom>
          <a:solidFill>
            <a:srgbClr val="00CC9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 name="Google Shape;89;p11">
            <a:extLst>
              <a:ext uri="{FF2B5EF4-FFF2-40B4-BE49-F238E27FC236}">
                <a16:creationId xmlns:a16="http://schemas.microsoft.com/office/drawing/2014/main" id="{E84563E6-3A6E-4AF4-89E6-C95C92E83A13}"/>
              </a:ext>
            </a:extLst>
          </p:cNvPr>
          <p:cNvSpPr/>
          <p:nvPr/>
        </p:nvSpPr>
        <p:spPr>
          <a:xfrm>
            <a:off x="4485585" y="899523"/>
            <a:ext cx="3418385" cy="1338736"/>
          </a:xfrm>
          <a:prstGeom prst="ellipse">
            <a:avLst/>
          </a:prstGeom>
          <a:solidFill>
            <a:srgbClr val="00CC9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3" name="Google Shape;90;p11">
            <a:extLst>
              <a:ext uri="{FF2B5EF4-FFF2-40B4-BE49-F238E27FC236}">
                <a16:creationId xmlns:a16="http://schemas.microsoft.com/office/drawing/2014/main" id="{F1F3E4F8-4D28-4CF2-93A4-E4685AE5F5E9}"/>
              </a:ext>
            </a:extLst>
          </p:cNvPr>
          <p:cNvSpPr txBox="1">
            <a:spLocks/>
          </p:cNvSpPr>
          <p:nvPr/>
        </p:nvSpPr>
        <p:spPr>
          <a:xfrm>
            <a:off x="217228" y="1140474"/>
            <a:ext cx="3814117" cy="856835"/>
          </a:xfrm>
          <a:prstGeom prst="rect">
            <a:avLst/>
          </a:prstGeom>
          <a:noFill/>
          <a:ln>
            <a:noFill/>
          </a:ln>
        </p:spPr>
        <p:txBody>
          <a:bodyPr spcFirstLastPara="1" vert="horz" wrap="square" lIns="91425" tIns="91425" rIns="91425" bIns="91425" rtlCol="0" anchor="ctr" anchorCtr="0">
            <a:no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buClr>
                <a:schemeClr val="dk1"/>
              </a:buClr>
              <a:buSzPts val="1800"/>
              <a:buFont typeface="Lora"/>
              <a:buNone/>
            </a:pPr>
            <a:r>
              <a:rPr lang="en-US" sz="2000" b="1" dirty="0">
                <a:solidFill>
                  <a:schemeClr val="tx1"/>
                </a:solidFill>
                <a:latin typeface="+mn-lt"/>
              </a:rPr>
              <a:t>Complainant is satisfied</a:t>
            </a:r>
            <a:br>
              <a:rPr lang="en-US" sz="2000" b="1" dirty="0">
                <a:solidFill>
                  <a:schemeClr val="tx1"/>
                </a:solidFill>
                <a:latin typeface="+mn-lt"/>
              </a:rPr>
            </a:br>
            <a:r>
              <a:rPr lang="en-US" sz="2000" b="1" dirty="0">
                <a:solidFill>
                  <a:schemeClr val="tx1"/>
                </a:solidFill>
                <a:latin typeface="+mn-lt"/>
              </a:rPr>
              <a:t>with DCFS Response</a:t>
            </a:r>
          </a:p>
        </p:txBody>
      </p:sp>
      <p:sp>
        <p:nvSpPr>
          <p:cNvPr id="14" name="Google Shape;91;p11">
            <a:extLst>
              <a:ext uri="{FF2B5EF4-FFF2-40B4-BE49-F238E27FC236}">
                <a16:creationId xmlns:a16="http://schemas.microsoft.com/office/drawing/2014/main" id="{B151E84A-0F4D-465D-B916-7EAD31A936E3}"/>
              </a:ext>
            </a:extLst>
          </p:cNvPr>
          <p:cNvSpPr/>
          <p:nvPr/>
        </p:nvSpPr>
        <p:spPr>
          <a:xfrm>
            <a:off x="563056" y="2648424"/>
            <a:ext cx="3375774" cy="1784905"/>
          </a:xfrm>
          <a:prstGeom prst="rightArrow">
            <a:avLst>
              <a:gd name="adj1" fmla="val 50000"/>
              <a:gd name="adj2" fmla="val 50000"/>
            </a:avLst>
          </a:prstGeom>
          <a:solidFill>
            <a:srgbClr val="00CC9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5" name="Google Shape;92;p11">
            <a:extLst>
              <a:ext uri="{FF2B5EF4-FFF2-40B4-BE49-F238E27FC236}">
                <a16:creationId xmlns:a16="http://schemas.microsoft.com/office/drawing/2014/main" id="{CE914EE3-6E18-4180-ABDA-C50BBDDC6928}"/>
              </a:ext>
            </a:extLst>
          </p:cNvPr>
          <p:cNvSpPr txBox="1"/>
          <p:nvPr/>
        </p:nvSpPr>
        <p:spPr>
          <a:xfrm>
            <a:off x="217228" y="3112458"/>
            <a:ext cx="3814117" cy="85683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Lora"/>
              <a:buNone/>
            </a:pPr>
            <a:r>
              <a:rPr lang="en-US" b="1" dirty="0"/>
              <a:t>Complainant is dissatisfied with </a:t>
            </a:r>
          </a:p>
          <a:p>
            <a:pPr marL="0" marR="0" lvl="0" indent="0" algn="ctr" rtl="0">
              <a:spcBef>
                <a:spcPts val="0"/>
              </a:spcBef>
              <a:spcAft>
                <a:spcPts val="0"/>
              </a:spcAft>
              <a:buClr>
                <a:schemeClr val="dk1"/>
              </a:buClr>
              <a:buSzPts val="1800"/>
              <a:buFont typeface="Lora"/>
              <a:buNone/>
            </a:pPr>
            <a:r>
              <a:rPr lang="en-US" b="1" dirty="0"/>
              <a:t>DCFS response</a:t>
            </a:r>
            <a:endParaRPr b="1" dirty="0"/>
          </a:p>
        </p:txBody>
      </p:sp>
      <p:sp>
        <p:nvSpPr>
          <p:cNvPr id="16" name="Google Shape;93;p11">
            <a:extLst>
              <a:ext uri="{FF2B5EF4-FFF2-40B4-BE49-F238E27FC236}">
                <a16:creationId xmlns:a16="http://schemas.microsoft.com/office/drawing/2014/main" id="{012B5A72-CA9D-484B-A1FC-BBBD4BA8B9E7}"/>
              </a:ext>
            </a:extLst>
          </p:cNvPr>
          <p:cNvSpPr txBox="1"/>
          <p:nvPr/>
        </p:nvSpPr>
        <p:spPr>
          <a:xfrm>
            <a:off x="4282816" y="976022"/>
            <a:ext cx="3814117" cy="1021288"/>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Lora"/>
              <a:buNone/>
            </a:pPr>
            <a:r>
              <a:rPr lang="en-US" sz="2000" b="1" dirty="0">
                <a:latin typeface="Calibri" panose="020F0502020204030204" pitchFamily="34" charset="0"/>
                <a:cs typeface="Calibri" panose="020F0502020204030204" pitchFamily="34" charset="0"/>
              </a:rPr>
              <a:t>Complaint closed; </a:t>
            </a:r>
          </a:p>
          <a:p>
            <a:pPr marL="0" marR="0" lvl="0" indent="0" algn="ctr" rtl="0">
              <a:spcBef>
                <a:spcPts val="0"/>
              </a:spcBef>
              <a:spcAft>
                <a:spcPts val="0"/>
              </a:spcAft>
              <a:buClr>
                <a:schemeClr val="dk1"/>
              </a:buClr>
              <a:buSzPts val="1800"/>
              <a:buFont typeface="Lora"/>
              <a:buNone/>
            </a:pPr>
            <a:r>
              <a:rPr lang="en-US" sz="2000" b="1" dirty="0">
                <a:latin typeface="Calibri" panose="020F0502020204030204" pitchFamily="34" charset="0"/>
                <a:cs typeface="Calibri" panose="020F0502020204030204" pitchFamily="34" charset="0"/>
              </a:rPr>
              <a:t>Complainant and DCFS notified</a:t>
            </a:r>
          </a:p>
        </p:txBody>
      </p:sp>
      <p:sp>
        <p:nvSpPr>
          <p:cNvPr id="17" name="Google Shape;94;p11">
            <a:extLst>
              <a:ext uri="{FF2B5EF4-FFF2-40B4-BE49-F238E27FC236}">
                <a16:creationId xmlns:a16="http://schemas.microsoft.com/office/drawing/2014/main" id="{DBCBFCA3-2874-46C1-B9C8-1501DAD36779}"/>
              </a:ext>
            </a:extLst>
          </p:cNvPr>
          <p:cNvSpPr txBox="1"/>
          <p:nvPr/>
        </p:nvSpPr>
        <p:spPr>
          <a:xfrm>
            <a:off x="4248573" y="3036848"/>
            <a:ext cx="3814117" cy="85683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Lora"/>
              <a:buNone/>
            </a:pPr>
            <a:r>
              <a:rPr lang="en-US" sz="2000" b="1" dirty="0">
                <a:latin typeface="Calibri" panose="020F0502020204030204" pitchFamily="34" charset="0"/>
                <a:cs typeface="Calibri" panose="020F0502020204030204" pitchFamily="34" charset="0"/>
              </a:rPr>
              <a:t>Ombudsman review opened</a:t>
            </a:r>
            <a:endParaRPr sz="2000" b="1" dirty="0">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06408DD3-D998-45C8-B7D5-EB733EB538DC}"/>
              </a:ext>
            </a:extLst>
          </p:cNvPr>
          <p:cNvPicPr>
            <a:picLocks noChangeAspect="1"/>
          </p:cNvPicPr>
          <p:nvPr/>
        </p:nvPicPr>
        <p:blipFill>
          <a:blip r:embed="rId3"/>
          <a:stretch>
            <a:fillRect/>
          </a:stretch>
        </p:blipFill>
        <p:spPr>
          <a:xfrm>
            <a:off x="2569290" y="4566236"/>
            <a:ext cx="4005419" cy="518205"/>
          </a:xfrm>
          <a:prstGeom prst="rect">
            <a:avLst/>
          </a:prstGeom>
        </p:spPr>
      </p:pic>
      <p:sp>
        <p:nvSpPr>
          <p:cNvPr id="4" name="TextBox 3">
            <a:extLst>
              <a:ext uri="{FF2B5EF4-FFF2-40B4-BE49-F238E27FC236}">
                <a16:creationId xmlns:a16="http://schemas.microsoft.com/office/drawing/2014/main" id="{B3B7CC82-00B5-4162-8902-D897605DB7D7}"/>
              </a:ext>
            </a:extLst>
          </p:cNvPr>
          <p:cNvSpPr txBox="1"/>
          <p:nvPr/>
        </p:nvSpPr>
        <p:spPr>
          <a:xfrm>
            <a:off x="631948" y="127665"/>
            <a:ext cx="4619297" cy="461665"/>
          </a:xfrm>
          <a:prstGeom prst="rect">
            <a:avLst/>
          </a:prstGeom>
          <a:noFill/>
        </p:spPr>
        <p:txBody>
          <a:bodyPr wrap="square" rtlCol="0">
            <a:spAutoFit/>
          </a:bodyPr>
          <a:lstStyle/>
          <a:p>
            <a:r>
              <a:rPr lang="en-US" sz="2400" dirty="0">
                <a:latin typeface="Open Sans" pitchFamily="2" charset="0"/>
                <a:ea typeface="Open Sans" pitchFamily="2" charset="0"/>
                <a:cs typeface="Open Sans" pitchFamily="2" charset="0"/>
              </a:rPr>
              <a:t>Complaint Process</a:t>
            </a:r>
          </a:p>
        </p:txBody>
      </p:sp>
    </p:spTree>
    <p:extLst>
      <p:ext uri="{BB962C8B-B14F-4D97-AF65-F5344CB8AC3E}">
        <p14:creationId xmlns:p14="http://schemas.microsoft.com/office/powerpoint/2010/main" val="2997949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500"/>
                            </p:stCondLst>
                            <p:childTnLst>
                              <p:par>
                                <p:cTn id="19" presetID="10" presetClass="entr" presetSubtype="0" fill="hold" grpId="0" nodeType="afterEffect">
                                  <p:stCondLst>
                                    <p:cond delay="5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2500"/>
                            </p:stCondLst>
                            <p:childTnLst>
                              <p:par>
                                <p:cTn id="26" presetID="10" presetClass="entr" presetSubtype="0" fill="hold" grpId="0" nodeType="afterEffect">
                                  <p:stCondLst>
                                    <p:cond delay="5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3" grpId="0"/>
      <p:bldP spid="14" grpId="0" animBg="1"/>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3009900"/>
            <a:ext cx="336550"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Google Shape;102;p12">
            <a:extLst>
              <a:ext uri="{FF2B5EF4-FFF2-40B4-BE49-F238E27FC236}">
                <a16:creationId xmlns:a16="http://schemas.microsoft.com/office/drawing/2014/main" id="{D698A709-5B11-4E22-90CF-E199902A4400}"/>
              </a:ext>
            </a:extLst>
          </p:cNvPr>
          <p:cNvSpPr/>
          <p:nvPr/>
        </p:nvSpPr>
        <p:spPr>
          <a:xfrm>
            <a:off x="2548177" y="1707964"/>
            <a:ext cx="3475551" cy="1784905"/>
          </a:xfrm>
          <a:prstGeom prst="rightArrow">
            <a:avLst>
              <a:gd name="adj1" fmla="val 50000"/>
              <a:gd name="adj2" fmla="val 50000"/>
            </a:avLst>
          </a:prstGeom>
          <a:solidFill>
            <a:srgbClr val="4F009E"/>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9" name="Google Shape;103;p12">
            <a:extLst>
              <a:ext uri="{FF2B5EF4-FFF2-40B4-BE49-F238E27FC236}">
                <a16:creationId xmlns:a16="http://schemas.microsoft.com/office/drawing/2014/main" id="{8B9B6176-211A-45FF-A423-72A4ED246A35}"/>
              </a:ext>
            </a:extLst>
          </p:cNvPr>
          <p:cNvSpPr txBox="1">
            <a:spLocks noGrp="1"/>
          </p:cNvSpPr>
          <p:nvPr>
            <p:ph type="title"/>
          </p:nvPr>
        </p:nvSpPr>
        <p:spPr>
          <a:xfrm>
            <a:off x="3775841" y="1946031"/>
            <a:ext cx="2247888" cy="102477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620"/>
              <a:buFont typeface="Lora"/>
              <a:buNone/>
            </a:pPr>
            <a:br>
              <a:rPr lang="en-US" sz="1620" dirty="0">
                <a:solidFill>
                  <a:schemeClr val="dk1"/>
                </a:solidFill>
              </a:rPr>
            </a:br>
            <a:r>
              <a:rPr lang="en-US" sz="1800" b="1" dirty="0">
                <a:solidFill>
                  <a:schemeClr val="bg1"/>
                </a:solidFill>
              </a:rPr>
              <a:t>if</a:t>
            </a:r>
            <a:br>
              <a:rPr lang="en-US" sz="1800" b="1" dirty="0">
                <a:solidFill>
                  <a:schemeClr val="bg1"/>
                </a:solidFill>
              </a:rPr>
            </a:br>
            <a:r>
              <a:rPr lang="en-US" sz="1800" b="1" dirty="0">
                <a:solidFill>
                  <a:schemeClr val="bg1"/>
                </a:solidFill>
              </a:rPr>
              <a:t>non - compliance found</a:t>
            </a:r>
            <a:endParaRPr sz="1800" b="1" dirty="0">
              <a:solidFill>
                <a:schemeClr val="bg1"/>
              </a:solidFill>
            </a:endParaRPr>
          </a:p>
        </p:txBody>
      </p:sp>
      <p:sp>
        <p:nvSpPr>
          <p:cNvPr id="11" name="Google Shape;104;p12">
            <a:extLst>
              <a:ext uri="{FF2B5EF4-FFF2-40B4-BE49-F238E27FC236}">
                <a16:creationId xmlns:a16="http://schemas.microsoft.com/office/drawing/2014/main" id="{655FD926-2465-4582-8A2E-8AB381F6D9E1}"/>
              </a:ext>
            </a:extLst>
          </p:cNvPr>
          <p:cNvSpPr txBox="1"/>
          <p:nvPr/>
        </p:nvSpPr>
        <p:spPr>
          <a:xfrm>
            <a:off x="6023728" y="1119351"/>
            <a:ext cx="2857985" cy="2884015"/>
          </a:xfrm>
          <a:prstGeom prst="rect">
            <a:avLst/>
          </a:prstGeom>
          <a:solidFill>
            <a:srgbClr val="00CC99"/>
          </a:solidFill>
          <a:ln w="38100">
            <a:solidFill>
              <a:schemeClr val="tx1"/>
            </a:solidFill>
          </a:ln>
        </p:spPr>
        <p:txBody>
          <a:bodyPr spcFirstLastPara="1" wrap="square" lIns="91425" tIns="91425" rIns="91425" bIns="91425" anchor="ctr" anchorCtr="0">
            <a:noAutofit/>
          </a:bodyPr>
          <a:lstStyle/>
          <a:p>
            <a:pPr lvl="0" algn="ctr">
              <a:buClr>
                <a:schemeClr val="dk1"/>
              </a:buClr>
              <a:buSzPts val="2400"/>
            </a:pPr>
            <a:r>
              <a:rPr lang="en-US" sz="2800" b="1" dirty="0"/>
              <a:t>OCPO coordinates with DCFS Administration to address concerns</a:t>
            </a:r>
          </a:p>
        </p:txBody>
      </p:sp>
      <p:sp>
        <p:nvSpPr>
          <p:cNvPr id="13" name="Google Shape;106;p12">
            <a:extLst>
              <a:ext uri="{FF2B5EF4-FFF2-40B4-BE49-F238E27FC236}">
                <a16:creationId xmlns:a16="http://schemas.microsoft.com/office/drawing/2014/main" id="{7033B75E-BAE3-4705-9754-3C84E530FAD8}"/>
              </a:ext>
            </a:extLst>
          </p:cNvPr>
          <p:cNvSpPr txBox="1"/>
          <p:nvPr/>
        </p:nvSpPr>
        <p:spPr>
          <a:xfrm>
            <a:off x="520262" y="1119352"/>
            <a:ext cx="3328923" cy="2884015"/>
          </a:xfrm>
          <a:prstGeom prst="rect">
            <a:avLst/>
          </a:prstGeom>
          <a:solidFill>
            <a:srgbClr val="00CC99"/>
          </a:solidFill>
          <a:ln w="28575">
            <a:solidFill>
              <a:schemeClr val="tx1"/>
            </a:solidFill>
          </a:ln>
        </p:spPr>
        <p:txBody>
          <a:bodyPr spcFirstLastPara="1" wrap="square" lIns="91425" tIns="91425" rIns="91425" bIns="91425" anchor="ctr" anchorCtr="0">
            <a:noAutofit/>
          </a:bodyPr>
          <a:lstStyle/>
          <a:p>
            <a:pPr lvl="0" algn="ctr">
              <a:buClr>
                <a:schemeClr val="dk1"/>
              </a:buClr>
              <a:buSzPts val="2400"/>
            </a:pPr>
            <a:r>
              <a:rPr lang="en-US" sz="2800" b="1" dirty="0"/>
              <a:t>Records reviewed  for compliance with statute and DCFS Practice Guidelines</a:t>
            </a:r>
          </a:p>
        </p:txBody>
      </p:sp>
      <p:pic>
        <p:nvPicPr>
          <p:cNvPr id="14" name="Picture 13">
            <a:extLst>
              <a:ext uri="{FF2B5EF4-FFF2-40B4-BE49-F238E27FC236}">
                <a16:creationId xmlns:a16="http://schemas.microsoft.com/office/drawing/2014/main" id="{BC5033A8-46EC-4FCC-88F2-3CD22B1DF6D8}"/>
              </a:ext>
            </a:extLst>
          </p:cNvPr>
          <p:cNvPicPr>
            <a:picLocks noChangeAspect="1"/>
          </p:cNvPicPr>
          <p:nvPr/>
        </p:nvPicPr>
        <p:blipFill>
          <a:blip r:embed="rId3"/>
          <a:stretch>
            <a:fillRect/>
          </a:stretch>
        </p:blipFill>
        <p:spPr>
          <a:xfrm>
            <a:off x="2569290" y="4604434"/>
            <a:ext cx="4005419" cy="518205"/>
          </a:xfrm>
          <a:prstGeom prst="rect">
            <a:avLst/>
          </a:prstGeom>
        </p:spPr>
      </p:pic>
      <p:sp>
        <p:nvSpPr>
          <p:cNvPr id="15" name="TextBox 14">
            <a:extLst>
              <a:ext uri="{FF2B5EF4-FFF2-40B4-BE49-F238E27FC236}">
                <a16:creationId xmlns:a16="http://schemas.microsoft.com/office/drawing/2014/main" id="{0BC54EBC-0C03-4678-977E-6A4A72CD4AA9}"/>
              </a:ext>
            </a:extLst>
          </p:cNvPr>
          <p:cNvSpPr txBox="1"/>
          <p:nvPr/>
        </p:nvSpPr>
        <p:spPr>
          <a:xfrm>
            <a:off x="631948" y="227909"/>
            <a:ext cx="4619297" cy="461665"/>
          </a:xfrm>
          <a:prstGeom prst="rect">
            <a:avLst/>
          </a:prstGeom>
          <a:noFill/>
        </p:spPr>
        <p:txBody>
          <a:bodyPr wrap="square" rtlCol="0">
            <a:spAutoFit/>
          </a:bodyPr>
          <a:lstStyle/>
          <a:p>
            <a:r>
              <a:rPr lang="en-US" sz="2400" dirty="0">
                <a:latin typeface="Open Sans" pitchFamily="2" charset="0"/>
                <a:ea typeface="Open Sans" pitchFamily="2" charset="0"/>
                <a:cs typeface="Open Sans" pitchFamily="2" charset="0"/>
              </a:rPr>
              <a:t>Complaint Process</a:t>
            </a:r>
          </a:p>
        </p:txBody>
      </p:sp>
    </p:spTree>
    <p:extLst>
      <p:ext uri="{BB962C8B-B14F-4D97-AF65-F5344CB8AC3E}">
        <p14:creationId xmlns:p14="http://schemas.microsoft.com/office/powerpoint/2010/main" val="2641306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animBg="1"/>
      <p:bldP spid="13" grpId="0" animBg="1"/>
    </p:bldLst>
  </p:timing>
</p:sld>
</file>

<file path=ppt/theme/theme1.xml><?xml version="1.0" encoding="utf-8"?>
<a:theme xmlns:a="http://schemas.openxmlformats.org/drawingml/2006/main" name="Facet">
  <a:themeElements>
    <a:clrScheme name="Custom 4">
      <a:dk1>
        <a:sysClr val="windowText" lastClr="000000"/>
      </a:dk1>
      <a:lt1>
        <a:sysClr val="window" lastClr="FFFFFF"/>
      </a:lt1>
      <a:dk2>
        <a:srgbClr val="373545"/>
      </a:dk2>
      <a:lt2>
        <a:srgbClr val="DCD8DC"/>
      </a:lt2>
      <a:accent1>
        <a:srgbClr val="AD84C6"/>
      </a:accent1>
      <a:accent2>
        <a:srgbClr val="29D1A9"/>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3883</TotalTime>
  <Words>3086</Words>
  <Application>Microsoft Macintosh PowerPoint</Application>
  <PresentationFormat>On-screen Show (16:9)</PresentationFormat>
  <Paragraphs>153</Paragraphs>
  <Slides>21</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Lato</vt:lpstr>
      <vt:lpstr>Wingdings 3</vt:lpstr>
      <vt:lpstr>Open Sans</vt:lpstr>
      <vt:lpstr>Calibri</vt:lpstr>
      <vt:lpstr>Lora</vt:lpstr>
      <vt:lpstr>Wingdings</vt:lpstr>
      <vt:lpstr>Arial</vt:lpstr>
      <vt:lpstr>Calibri Light</vt:lpstr>
      <vt:lpstr>Lato Black</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if non - compliance found</vt:lpstr>
      <vt:lpstr>1. Employee competency  (17%)  2. Child Safety / Risk  (16%)  3. Communication  (13%)  4. Intervention  (11%)  5. Visitation  (9%) </vt:lpstr>
      <vt:lpstr>Reported Concerns FY21</vt:lpstr>
      <vt:lpstr>Concern Frequency &amp; Validity FY21</vt:lpstr>
      <vt:lpstr>PowerPoint Presentation</vt:lpstr>
      <vt:lpstr>PowerPoint Presentation</vt:lpstr>
      <vt:lpstr>PowerPoint Presentation</vt:lpstr>
      <vt:lpstr>PowerPoint Presentation</vt:lpstr>
      <vt:lpstr>PowerPoint Presentation</vt:lpstr>
      <vt:lpstr>PowerPoint Presentation</vt:lpstr>
      <vt:lpstr>OCPO cases contributing to policy or procedure change/creation:</vt:lpstr>
      <vt:lpstr>PowerPoint Presentation</vt:lpstr>
      <vt:lpstr>Contact information: phone:  801-538-4589 email:  ocpo@utah.gov website:  hs.utah.gov/services/care-concerns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Jared Stafford</dc:creator>
  <cp:lastModifiedBy>Microsoft Office User</cp:lastModifiedBy>
  <cp:revision>174</cp:revision>
  <dcterms:modified xsi:type="dcterms:W3CDTF">2022-05-11T18:44:48Z</dcterms:modified>
</cp:coreProperties>
</file>