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Nunito Sans" pitchFamily="2" charset="77"/>
      <p:regular r:id="rId16"/>
      <p:bold r:id="rId17"/>
      <p:italic r:id="rId18"/>
      <p:boldItalic r:id="rId19"/>
    </p:embeddedFon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p:cViewPr varScale="1">
        <p:scale>
          <a:sx n="145" d="100"/>
          <a:sy n="145" d="100"/>
        </p:scale>
        <p:origin x="68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277020982a_0_7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277020982a_0_7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77020982a_0_8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77020982a_0_8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277020982a_0_8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277020982a_0_8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277020982a_0_8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277020982a_0_8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277020982a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277020982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277020982a_0_7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277020982a_0_7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773850f9c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773850f9c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77020982a_0_7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77020982a_0_7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773850f9c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773850f9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77020982a_0_7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277020982a_0_7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77020982a_0_7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277020982a_0_7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277020982a_0_8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277020982a_0_8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utah.gov/~2022/bills/static/HB0458.html#78b-6-133"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atrupp@utah.gov"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utcourts.gov/rules/view.php?type=urap&amp;rule=1"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le.utah.gov/xcode/Title78B/Chapter6/78B-6-S112.html#:~:text=District%20court%20jurisdiction%20over%20termination%20of%20parental%20rights%20proceedings.,-(1)&amp;text=A%20district%20court%20has%20jurisdiction,the%20adoption%20of%20the%20chil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376576"/>
            <a:ext cx="8222100" cy="1237500"/>
          </a:xfrm>
          <a:prstGeom prst="rect">
            <a:avLst/>
          </a:prstGeom>
        </p:spPr>
        <p:txBody>
          <a:bodyPr spcFirstLastPara="1" wrap="square" lIns="91425" tIns="91425" rIns="91425" bIns="91425" anchor="b" anchorCtr="0">
            <a:normAutofit fontScale="90000"/>
          </a:bodyPr>
          <a:lstStyle/>
          <a:p>
            <a:pPr marL="0" lvl="0" indent="0" algn="l" rtl="0">
              <a:lnSpc>
                <a:spcPct val="115000"/>
              </a:lnSpc>
              <a:spcBef>
                <a:spcPts val="1200"/>
              </a:spcBef>
              <a:spcAft>
                <a:spcPts val="0"/>
              </a:spcAft>
              <a:buClr>
                <a:schemeClr val="dk1"/>
              </a:buClr>
              <a:buSzPct val="100000"/>
              <a:buFont typeface="Arial"/>
              <a:buNone/>
            </a:pPr>
            <a:r>
              <a:rPr lang="en" sz="1100" b="1"/>
              <a:t> </a:t>
            </a:r>
            <a:endParaRPr sz="2000" b="1">
              <a:latin typeface="Nunito Sans"/>
              <a:ea typeface="Nunito Sans"/>
              <a:cs typeface="Nunito Sans"/>
              <a:sym typeface="Nunito Sans"/>
            </a:endParaRPr>
          </a:p>
          <a:p>
            <a:pPr marL="0" lvl="0" indent="0" algn="l" rtl="0">
              <a:lnSpc>
                <a:spcPct val="115000"/>
              </a:lnSpc>
              <a:spcBef>
                <a:spcPts val="1200"/>
              </a:spcBef>
              <a:spcAft>
                <a:spcPts val="0"/>
              </a:spcAft>
              <a:buNone/>
            </a:pPr>
            <a:endParaRPr sz="2000" b="1">
              <a:latin typeface="Nunito Sans"/>
              <a:ea typeface="Nunito Sans"/>
              <a:cs typeface="Nunito Sans"/>
              <a:sym typeface="Nunito Sans"/>
            </a:endParaRPr>
          </a:p>
          <a:p>
            <a:pPr marL="0" lvl="0" indent="0" algn="l" rtl="0">
              <a:lnSpc>
                <a:spcPct val="115000"/>
              </a:lnSpc>
              <a:spcBef>
                <a:spcPts val="1200"/>
              </a:spcBef>
              <a:spcAft>
                <a:spcPts val="0"/>
              </a:spcAft>
              <a:buClr>
                <a:schemeClr val="dk1"/>
              </a:buClr>
              <a:buSzPct val="43043"/>
              <a:buFont typeface="Arial"/>
              <a:buNone/>
            </a:pPr>
            <a:r>
              <a:rPr lang="en" sz="2555" b="1">
                <a:latin typeface="Nunito Sans"/>
                <a:ea typeface="Nunito Sans"/>
                <a:cs typeface="Nunito Sans"/>
                <a:sym typeface="Nunito Sans"/>
              </a:rPr>
              <a:t>Legislative Update and Legislative Advocacy Planning</a:t>
            </a:r>
            <a:endParaRPr sz="2555" b="1">
              <a:latin typeface="Nunito Sans"/>
              <a:ea typeface="Nunito Sans"/>
              <a:cs typeface="Nunito Sans"/>
              <a:sym typeface="Nunito Sans"/>
            </a:endParaRPr>
          </a:p>
          <a:p>
            <a:pPr marL="0" lvl="0" indent="0" algn="l" rtl="0">
              <a:spcBef>
                <a:spcPts val="1200"/>
              </a:spcBef>
              <a:spcAft>
                <a:spcPts val="0"/>
              </a:spcAft>
              <a:buNone/>
            </a:pPr>
            <a:endParaRPr/>
          </a:p>
        </p:txBody>
      </p:sp>
      <p:sp>
        <p:nvSpPr>
          <p:cNvPr id="86" name="Google Shape;86;p13"/>
          <p:cNvSpPr txBox="1">
            <a:spLocks noGrp="1"/>
          </p:cNvSpPr>
          <p:nvPr>
            <p:ph type="subTitle" idx="1"/>
          </p:nvPr>
        </p:nvSpPr>
        <p:spPr>
          <a:xfrm>
            <a:off x="700375" y="2684150"/>
            <a:ext cx="7494600" cy="19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pic>
        <p:nvPicPr>
          <p:cNvPr id="87" name="Google Shape;87;p13" descr="A close up of a logo&#10;&#10;Description automatically generated"/>
          <p:cNvPicPr preferRelativeResize="0"/>
          <p:nvPr/>
        </p:nvPicPr>
        <p:blipFill>
          <a:blip r:embed="rId3">
            <a:alphaModFix/>
          </a:blip>
          <a:stretch>
            <a:fillRect/>
          </a:stretch>
        </p:blipFill>
        <p:spPr>
          <a:xfrm>
            <a:off x="700375" y="2673800"/>
            <a:ext cx="2019300" cy="2019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311700" y="179625"/>
            <a:ext cx="8520600" cy="4071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0"/>
              </a:spcAft>
              <a:buNone/>
            </a:pPr>
            <a:r>
              <a:rPr lang="en" sz="1877" b="1">
                <a:latin typeface="Nunito Sans"/>
                <a:ea typeface="Nunito Sans"/>
                <a:cs typeface="Nunito Sans"/>
                <a:sym typeface="Nunito Sans"/>
              </a:rPr>
              <a:t>HB 408 Child Welfare Revisions, Representative Birkeland</a:t>
            </a:r>
            <a:endParaRPr sz="1877" b="1">
              <a:latin typeface="Nunito Sans"/>
              <a:ea typeface="Nunito Sans"/>
              <a:cs typeface="Nunito Sans"/>
              <a:sym typeface="Nunito Sans"/>
            </a:endParaRPr>
          </a:p>
          <a:p>
            <a:pPr marL="0" lvl="0" indent="0" algn="l" rtl="0">
              <a:spcBef>
                <a:spcPts val="1200"/>
              </a:spcBef>
              <a:spcAft>
                <a:spcPts val="0"/>
              </a:spcAft>
              <a:buNone/>
            </a:pPr>
            <a:endParaRPr/>
          </a:p>
        </p:txBody>
      </p:sp>
      <p:sp>
        <p:nvSpPr>
          <p:cNvPr id="141" name="Google Shape;141;p22"/>
          <p:cNvSpPr txBox="1">
            <a:spLocks noGrp="1"/>
          </p:cNvSpPr>
          <p:nvPr>
            <p:ph type="body" idx="1"/>
          </p:nvPr>
        </p:nvSpPr>
        <p:spPr>
          <a:xfrm>
            <a:off x="311700" y="717025"/>
            <a:ext cx="8520600" cy="41202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r>
              <a:rPr lang="en" sz="1200" b="1">
                <a:solidFill>
                  <a:schemeClr val="dk1"/>
                </a:solidFill>
                <a:highlight>
                  <a:srgbClr val="FFFFFF"/>
                </a:highlight>
                <a:latin typeface="Arial"/>
                <a:ea typeface="Arial"/>
                <a:cs typeface="Arial"/>
                <a:sym typeface="Arial"/>
              </a:rPr>
              <a:t>80-3-302.</a:t>
            </a:r>
            <a:r>
              <a:rPr lang="en" sz="1200">
                <a:solidFill>
                  <a:schemeClr val="dk1"/>
                </a:solidFill>
                <a:highlight>
                  <a:srgbClr val="FFFFFF"/>
                </a:highlight>
                <a:latin typeface="Arial"/>
                <a:ea typeface="Arial"/>
                <a:cs typeface="Arial"/>
                <a:sym typeface="Arial"/>
              </a:rPr>
              <a:t> </a:t>
            </a:r>
            <a:r>
              <a:rPr lang="en" sz="1200" b="1">
                <a:solidFill>
                  <a:schemeClr val="dk1"/>
                </a:solidFill>
                <a:highlight>
                  <a:srgbClr val="FFFFFF"/>
                </a:highlight>
                <a:latin typeface="Arial"/>
                <a:ea typeface="Arial"/>
                <a:cs typeface="Arial"/>
                <a:sym typeface="Arial"/>
              </a:rPr>
              <a:t>Shelter hearing -- Placement of a child.</a:t>
            </a:r>
            <a:r>
              <a:rPr lang="en" sz="1200">
                <a:solidFill>
                  <a:schemeClr val="dk1"/>
                </a:solidFill>
                <a:highlight>
                  <a:srgbClr val="FFFFFF"/>
                </a:highlight>
                <a:latin typeface="Arial"/>
                <a:ea typeface="Arial"/>
                <a:cs typeface="Arial"/>
                <a:sym typeface="Arial"/>
              </a:rPr>
              <a:t> </a:t>
            </a:r>
            <a:endParaRPr sz="1200">
              <a:solidFill>
                <a:schemeClr val="dk1"/>
              </a:solidFill>
              <a:highlight>
                <a:srgbClr val="FFFFFF"/>
              </a:highlight>
              <a:latin typeface="Arial"/>
              <a:ea typeface="Arial"/>
              <a:cs typeface="Arial"/>
              <a:sym typeface="Arial"/>
            </a:endParaRPr>
          </a:p>
          <a:p>
            <a:pPr marL="0" lvl="0" indent="0" algn="l" rtl="0">
              <a:lnSpc>
                <a:spcPct val="100000"/>
              </a:lnSpc>
              <a:spcBef>
                <a:spcPts val="1200"/>
              </a:spcBef>
              <a:spcAft>
                <a:spcPts val="0"/>
              </a:spcAft>
              <a:buNone/>
            </a:pPr>
            <a:r>
              <a:rPr lang="en" sz="1200" strike="sngStrike">
                <a:solidFill>
                  <a:schemeClr val="dk1"/>
                </a:solidFill>
                <a:highlight>
                  <a:srgbClr val="FFFFFF"/>
                </a:highlight>
                <a:latin typeface="Nunito Sans"/>
                <a:ea typeface="Nunito Sans"/>
                <a:cs typeface="Nunito Sans"/>
                <a:sym typeface="Nunito Sans"/>
              </a:rPr>
              <a:t>(8) (a) Subject to Subsections (8)(b) through (d), preferential consideration shall be given to a relative's or a friend's request for placement of the child, if the placement is in the best interest of the child, and the provisions of this section are satisfied. </a:t>
            </a:r>
            <a:endParaRPr sz="1200" strike="sngStrike">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None/>
            </a:pPr>
            <a:r>
              <a:rPr lang="en" sz="1170">
                <a:solidFill>
                  <a:schemeClr val="dk1"/>
                </a:solidFill>
                <a:highlight>
                  <a:srgbClr val="FFFFFF"/>
                </a:highlight>
                <a:latin typeface="Nunito Sans"/>
                <a:ea typeface="Nunito Sans"/>
                <a:cs typeface="Nunito Sans"/>
                <a:sym typeface="Nunito Sans"/>
              </a:rPr>
              <a:t>(b) (i) The preferential consideration that a relative or friend is initially granted under Subsection (8)(a) expires 120 days after the day on which the shelter hearing occurs.</a:t>
            </a:r>
            <a:endParaRPr sz="1170">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None/>
            </a:pPr>
            <a:r>
              <a:rPr lang="en" sz="1170">
                <a:solidFill>
                  <a:schemeClr val="dk1"/>
                </a:solidFill>
                <a:highlight>
                  <a:srgbClr val="FFFFFF"/>
                </a:highlight>
                <a:latin typeface="Nunito Sans"/>
                <a:ea typeface="Nunito Sans"/>
                <a:cs typeface="Nunito Sans"/>
                <a:sym typeface="Nunito Sans"/>
              </a:rPr>
              <a:t>(ii) After the day on which the time period described in Subsection (8)(b)(i) expires,</a:t>
            </a:r>
            <a:r>
              <a:rPr lang="en" sz="1170" u="sng">
                <a:solidFill>
                  <a:schemeClr val="dk1"/>
                </a:solidFill>
                <a:highlight>
                  <a:srgbClr val="FFFFFF"/>
                </a:highlight>
                <a:latin typeface="Nunito Sans"/>
                <a:ea typeface="Nunito Sans"/>
                <a:cs typeface="Nunito Sans"/>
                <a:sym typeface="Nunito Sans"/>
              </a:rPr>
              <a:t>the division or the juvenile court may not grant preferential consideration to</a:t>
            </a:r>
            <a:r>
              <a:rPr lang="en" sz="1170">
                <a:solidFill>
                  <a:schemeClr val="dk1"/>
                </a:solidFill>
                <a:highlight>
                  <a:srgbClr val="FFFFFF"/>
                </a:highlight>
                <a:latin typeface="Nunito Sans"/>
                <a:ea typeface="Nunito Sans"/>
                <a:cs typeface="Nunito Sans"/>
                <a:sym typeface="Nunito Sans"/>
              </a:rPr>
              <a:t> a relative [</a:t>
            </a:r>
            <a:r>
              <a:rPr lang="en" sz="1170" strike="sngStrike">
                <a:solidFill>
                  <a:schemeClr val="dk1"/>
                </a:solidFill>
                <a:highlight>
                  <a:srgbClr val="FFFFFF"/>
                </a:highlight>
                <a:latin typeface="Nunito Sans"/>
                <a:ea typeface="Nunito Sans"/>
                <a:cs typeface="Nunito Sans"/>
                <a:sym typeface="Nunito Sans"/>
              </a:rPr>
              <a:t>or friend, who has not obtained custody or asserted an interest in a child, may not be granted preferential consideration by the division or the juvenile court.</a:t>
            </a:r>
            <a:r>
              <a:rPr lang="en" sz="1170">
                <a:solidFill>
                  <a:schemeClr val="dk1"/>
                </a:solidFill>
                <a:highlight>
                  <a:srgbClr val="FFFFFF"/>
                </a:highlight>
                <a:latin typeface="Nunito Sans"/>
                <a:ea typeface="Nunito Sans"/>
                <a:cs typeface="Nunito Sans"/>
                <a:sym typeface="Nunito Sans"/>
              </a:rPr>
              <a:t>] </a:t>
            </a:r>
            <a:r>
              <a:rPr lang="en" sz="1170" u="sng">
                <a:solidFill>
                  <a:schemeClr val="dk1"/>
                </a:solidFill>
                <a:highlight>
                  <a:srgbClr val="FFFFFF"/>
                </a:highlight>
                <a:latin typeface="Nunito Sans"/>
                <a:ea typeface="Nunito Sans"/>
                <a:cs typeface="Nunito Sans"/>
                <a:sym typeface="Nunito Sans"/>
              </a:rPr>
              <a:t>unless the relative:</a:t>
            </a:r>
            <a:endParaRPr sz="1170" u="sng">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None/>
            </a:pPr>
            <a:r>
              <a:rPr lang="en" sz="1170" u="sng">
                <a:solidFill>
                  <a:schemeClr val="dk1"/>
                </a:solidFill>
                <a:highlight>
                  <a:srgbClr val="FFFFFF"/>
                </a:highlight>
                <a:latin typeface="Nunito Sans"/>
                <a:ea typeface="Nunito Sans"/>
                <a:cs typeface="Nunito Sans"/>
                <a:sym typeface="Nunito Sans"/>
              </a:rPr>
              <a:t>(A) obtained custody of the child;</a:t>
            </a:r>
            <a:endParaRPr sz="1170" u="sng">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None/>
            </a:pPr>
            <a:r>
              <a:rPr lang="en" sz="1170" u="sng">
                <a:solidFill>
                  <a:schemeClr val="dk1"/>
                </a:solidFill>
                <a:highlight>
                  <a:srgbClr val="FFFFFF"/>
                </a:highlight>
                <a:latin typeface="Nunito Sans"/>
                <a:ea typeface="Nunito Sans"/>
                <a:cs typeface="Nunito Sans"/>
                <a:sym typeface="Nunito Sans"/>
              </a:rPr>
              <a:t>(B) filed a written statement under Subsection </a:t>
            </a:r>
            <a:r>
              <a:rPr lang="en" sz="1170">
                <a:solidFill>
                  <a:schemeClr val="dk1"/>
                </a:solidFill>
                <a:highlight>
                  <a:srgbClr val="FFFFFF"/>
                </a:highlight>
                <a:uFill>
                  <a:noFill/>
                </a:uFill>
                <a:latin typeface="Nunito Sans"/>
                <a:ea typeface="Nunito Sans"/>
                <a:cs typeface="Nunito Sans"/>
                <a:sym typeface="Nunito Sans"/>
                <a:hlinkClick r:id="rId3">
                  <a:extLst>
                    <a:ext uri="{A12FA001-AC4F-418D-AE19-62706E023703}">
                      <ahyp:hlinkClr xmlns:ahyp="http://schemas.microsoft.com/office/drawing/2018/hyperlinkcolor" val="tx"/>
                    </a:ext>
                  </a:extLst>
                </a:hlinkClick>
              </a:rPr>
              <a:t>78B-6-133</a:t>
            </a:r>
            <a:r>
              <a:rPr lang="en" sz="1170" u="sng">
                <a:solidFill>
                  <a:schemeClr val="dk1"/>
                </a:solidFill>
                <a:highlight>
                  <a:srgbClr val="FFFFFF"/>
                </a:highlight>
                <a:latin typeface="Nunito Sans"/>
                <a:ea typeface="Nunito Sans"/>
                <a:cs typeface="Nunito Sans"/>
                <a:sym typeface="Nunito Sans"/>
              </a:rPr>
              <a:t>(8)(a)(iii); or</a:t>
            </a:r>
            <a:r>
              <a:rPr lang="en" sz="1170">
                <a:solidFill>
                  <a:schemeClr val="dk1"/>
                </a:solidFill>
                <a:highlight>
                  <a:srgbClr val="FFFFFF"/>
                </a:highlight>
                <a:latin typeface="Nunito Sans"/>
                <a:ea typeface="Nunito Sans"/>
                <a:cs typeface="Nunito Sans"/>
                <a:sym typeface="Nunito Sans"/>
              </a:rPr>
              <a:t> </a:t>
            </a:r>
            <a:endParaRPr sz="1170">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Clr>
                <a:srgbClr val="000000"/>
              </a:buClr>
              <a:buSzPts val="770"/>
              <a:buFont typeface="Arial"/>
              <a:buNone/>
            </a:pPr>
            <a:r>
              <a:rPr lang="en" sz="1170" u="sng">
                <a:solidFill>
                  <a:schemeClr val="dk1"/>
                </a:solidFill>
                <a:latin typeface="Nunito Sans"/>
                <a:ea typeface="Nunito Sans"/>
                <a:cs typeface="Nunito Sans"/>
                <a:sym typeface="Nunito Sans"/>
              </a:rPr>
              <a:t>(C) has a significant and substantial relationship with the child and was unaware, within the time period described in Subsection (8)(b)(i), of the child's removal, and the preferential consideration is in the best interest of the child.</a:t>
            </a:r>
            <a:endParaRPr sz="1170" u="sng">
              <a:solidFill>
                <a:schemeClr val="dk1"/>
              </a:solidFill>
              <a:latin typeface="Nunito Sans"/>
              <a:ea typeface="Nunito Sans"/>
              <a:cs typeface="Nunito Sans"/>
              <a:sym typeface="Nunito Sans"/>
            </a:endParaRPr>
          </a:p>
          <a:p>
            <a:pPr marL="0" lvl="0" indent="0" algn="l" rtl="0">
              <a:lnSpc>
                <a:spcPct val="100000"/>
              </a:lnSpc>
              <a:spcBef>
                <a:spcPts val="1200"/>
              </a:spcBef>
              <a:spcAft>
                <a:spcPts val="1000"/>
              </a:spcAft>
              <a:buClr>
                <a:srgbClr val="000000"/>
              </a:buClr>
              <a:buSzPts val="770"/>
              <a:buFont typeface="Arial"/>
              <a:buNone/>
            </a:pPr>
            <a:r>
              <a:rPr lang="en" sz="1170" u="sng">
                <a:solidFill>
                  <a:schemeClr val="dk1"/>
                </a:solidFill>
                <a:highlight>
                  <a:srgbClr val="FFFFFF"/>
                </a:highlight>
                <a:latin typeface="Nunito Sans"/>
                <a:ea typeface="Nunito Sans"/>
                <a:cs typeface="Nunito Sans"/>
                <a:sym typeface="Nunito Sans"/>
              </a:rPr>
              <a:t>(iii) After the day on which the time period described in Subsection (8)(b)(i) expires, the division or the juvenile court may not grant preferential consideration to a friend who has not met the requirements described in Subsection (8)(b)(ii)(A) or (B).</a:t>
            </a:r>
            <a:endParaRPr sz="1170" u="sng">
              <a:solidFill>
                <a:schemeClr val="dk1"/>
              </a:solidFill>
              <a:highlight>
                <a:srgbClr val="FFFFFF"/>
              </a:highlight>
              <a:latin typeface="Nunito Sans"/>
              <a:ea typeface="Nunito Sans"/>
              <a:cs typeface="Nunito Sans"/>
              <a:sym typeface="Nunito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1200"/>
              </a:spcAft>
              <a:buNone/>
            </a:pPr>
            <a:r>
              <a:rPr lang="en" sz="2244" b="1">
                <a:latin typeface="Nunito Sans"/>
                <a:ea typeface="Nunito Sans"/>
                <a:cs typeface="Nunito Sans"/>
                <a:sym typeface="Nunito Sans"/>
              </a:rPr>
              <a:t>How do we push for changes we need?</a:t>
            </a:r>
            <a:endParaRPr sz="3444" b="1">
              <a:latin typeface="Nunito Sans"/>
              <a:ea typeface="Nunito Sans"/>
              <a:cs typeface="Nunito Sans"/>
              <a:sym typeface="Nunito Sans"/>
            </a:endParaRPr>
          </a:p>
        </p:txBody>
      </p:sp>
      <p:sp>
        <p:nvSpPr>
          <p:cNvPr id="147" name="Google Shape;147;p23"/>
          <p:cNvSpPr txBox="1">
            <a:spLocks noGrp="1"/>
          </p:cNvSpPr>
          <p:nvPr>
            <p:ph type="body" idx="1"/>
          </p:nvPr>
        </p:nvSpPr>
        <p:spPr>
          <a:xfrm>
            <a:off x="311700" y="1017800"/>
            <a:ext cx="8520600" cy="3493500"/>
          </a:xfrm>
          <a:prstGeom prst="rect">
            <a:avLst/>
          </a:prstGeom>
        </p:spPr>
        <p:txBody>
          <a:bodyPr spcFirstLastPara="1" wrap="square" lIns="91425" tIns="91425" rIns="91425" bIns="91425" anchor="t" anchorCtr="0">
            <a:normAutofit fontScale="25000" lnSpcReduction="20000"/>
          </a:bodyPr>
          <a:lstStyle/>
          <a:p>
            <a:pPr marL="457200" lvl="0" indent="-335266" algn="l" rtl="0">
              <a:spcBef>
                <a:spcPts val="120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We need:</a:t>
            </a:r>
            <a:endParaRPr sz="6719">
              <a:solidFill>
                <a:schemeClr val="dk1"/>
              </a:solidFill>
              <a:latin typeface="Nunito Sans"/>
              <a:ea typeface="Nunito Sans"/>
              <a:cs typeface="Nunito Sans"/>
              <a:sym typeface="Nunito Sans"/>
            </a:endParaRPr>
          </a:p>
          <a:p>
            <a:pPr marL="457200" lvl="0" indent="0" algn="l" rtl="0">
              <a:spcBef>
                <a:spcPts val="1200"/>
              </a:spcBef>
              <a:spcAft>
                <a:spcPts val="0"/>
              </a:spcAft>
              <a:buNone/>
            </a:pPr>
            <a:endParaRPr sz="6719">
              <a:solidFill>
                <a:schemeClr val="dk1"/>
              </a:solidFill>
              <a:latin typeface="Nunito Sans"/>
              <a:ea typeface="Nunito Sans"/>
              <a:cs typeface="Nunito Sans"/>
              <a:sym typeface="Nunito Sans"/>
            </a:endParaRPr>
          </a:p>
          <a:p>
            <a:pPr marL="914400" lvl="1" indent="-335266" algn="l" rtl="0">
              <a:lnSpc>
                <a:spcPct val="150000"/>
              </a:lnSpc>
              <a:spcBef>
                <a:spcPts val="120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Active advocates – individuals and legislators</a:t>
            </a:r>
            <a:endParaRPr sz="6719">
              <a:solidFill>
                <a:schemeClr val="dk1"/>
              </a:solidFill>
              <a:latin typeface="Nunito Sans"/>
              <a:ea typeface="Nunito Sans"/>
              <a:cs typeface="Nunito Sans"/>
              <a:sym typeface="Nunito Sans"/>
            </a:endParaRPr>
          </a:p>
          <a:p>
            <a:pPr marL="914400" lvl="1" indent="-335266" algn="l" rtl="0">
              <a:lnSpc>
                <a:spcPct val="150000"/>
              </a:lnSpc>
              <a:spcBef>
                <a:spcPts val="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To Identify priorities (we don’t get a long list)</a:t>
            </a:r>
            <a:endParaRPr sz="6719">
              <a:solidFill>
                <a:schemeClr val="dk1"/>
              </a:solidFill>
              <a:latin typeface="Nunito Sans"/>
              <a:ea typeface="Nunito Sans"/>
              <a:cs typeface="Nunito Sans"/>
              <a:sym typeface="Nunito Sans"/>
            </a:endParaRPr>
          </a:p>
          <a:p>
            <a:pPr marL="914400" lvl="1" indent="-335266" algn="l" rtl="0">
              <a:lnSpc>
                <a:spcPct val="150000"/>
              </a:lnSpc>
              <a:spcBef>
                <a:spcPts val="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To come up with anecdotes (obviously)</a:t>
            </a:r>
            <a:endParaRPr sz="6719">
              <a:solidFill>
                <a:schemeClr val="dk1"/>
              </a:solidFill>
              <a:latin typeface="Nunito Sans"/>
              <a:ea typeface="Nunito Sans"/>
              <a:cs typeface="Nunito Sans"/>
              <a:sym typeface="Nunito Sans"/>
            </a:endParaRPr>
          </a:p>
          <a:p>
            <a:pPr marL="914400" lvl="1" indent="-335266" algn="l" rtl="0">
              <a:lnSpc>
                <a:spcPct val="150000"/>
              </a:lnSpc>
              <a:spcBef>
                <a:spcPts val="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To make direct contact with legislators (relationships)</a:t>
            </a:r>
            <a:endParaRPr sz="6719">
              <a:solidFill>
                <a:schemeClr val="dk1"/>
              </a:solidFill>
              <a:latin typeface="Nunito Sans"/>
              <a:ea typeface="Nunito Sans"/>
              <a:cs typeface="Nunito Sans"/>
              <a:sym typeface="Nunito Sans"/>
            </a:endParaRPr>
          </a:p>
          <a:p>
            <a:pPr marL="1371600" lvl="2" indent="-335266" algn="l" rtl="0">
              <a:lnSpc>
                <a:spcPct val="150000"/>
              </a:lnSpc>
              <a:spcBef>
                <a:spcPts val="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Know them before you need them (they are in your “neighborhood”)</a:t>
            </a:r>
            <a:endParaRPr sz="6719">
              <a:solidFill>
                <a:schemeClr val="dk1"/>
              </a:solidFill>
              <a:latin typeface="Nunito Sans"/>
              <a:ea typeface="Nunito Sans"/>
              <a:cs typeface="Nunito Sans"/>
              <a:sym typeface="Nunito Sans"/>
            </a:endParaRPr>
          </a:p>
          <a:p>
            <a:pPr marL="1371600" lvl="0" indent="0" algn="l" rtl="0">
              <a:lnSpc>
                <a:spcPct val="150000"/>
              </a:lnSpc>
              <a:spcBef>
                <a:spcPts val="1200"/>
              </a:spcBef>
              <a:spcAft>
                <a:spcPts val="0"/>
              </a:spcAft>
              <a:buNone/>
            </a:pPr>
            <a:endParaRPr sz="6719">
              <a:solidFill>
                <a:schemeClr val="dk1"/>
              </a:solidFill>
              <a:latin typeface="Nunito Sans"/>
              <a:ea typeface="Nunito Sans"/>
              <a:cs typeface="Nunito Sans"/>
              <a:sym typeface="Nunito Sans"/>
            </a:endParaRPr>
          </a:p>
          <a:p>
            <a:pPr marL="457200" lvl="0" indent="-335266" algn="l" rtl="0">
              <a:spcBef>
                <a:spcPts val="1200"/>
              </a:spcBef>
              <a:spcAft>
                <a:spcPts val="0"/>
              </a:spcAft>
              <a:buClr>
                <a:schemeClr val="dk1"/>
              </a:buClr>
              <a:buSzPct val="100000"/>
              <a:buFont typeface="Nunito Sans"/>
              <a:buChar char="➔"/>
            </a:pPr>
            <a:r>
              <a:rPr lang="en" sz="6719">
                <a:solidFill>
                  <a:schemeClr val="dk1"/>
                </a:solidFill>
                <a:latin typeface="Nunito Sans"/>
                <a:ea typeface="Nunito Sans"/>
                <a:cs typeface="Nunito Sans"/>
                <a:sym typeface="Nunito Sans"/>
              </a:rPr>
              <a:t>To work to create a coalition</a:t>
            </a:r>
            <a:endParaRPr sz="6719">
              <a:solidFill>
                <a:schemeClr val="dk1"/>
              </a:solidFill>
              <a:latin typeface="Nunito Sans"/>
              <a:ea typeface="Nunito Sans"/>
              <a:cs typeface="Nunito Sans"/>
              <a:sym typeface="Nunito Sans"/>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0"/>
              </a:spcAft>
              <a:buNone/>
            </a:pPr>
            <a:r>
              <a:rPr lang="en" sz="2222" b="1">
                <a:latin typeface="Nunito Sans"/>
                <a:ea typeface="Nunito Sans"/>
                <a:cs typeface="Nunito Sans"/>
                <a:sym typeface="Nunito Sans"/>
              </a:rPr>
              <a:t>What do we want to change through legislation this year?</a:t>
            </a:r>
            <a:endParaRPr sz="2222" b="1">
              <a:latin typeface="Nunito Sans"/>
              <a:ea typeface="Nunito Sans"/>
              <a:cs typeface="Nunito Sans"/>
              <a:sym typeface="Nunito Sans"/>
            </a:endParaRPr>
          </a:p>
          <a:p>
            <a:pPr marL="0" lvl="0" indent="0" algn="l" rtl="0">
              <a:spcBef>
                <a:spcPts val="1200"/>
              </a:spcBef>
              <a:spcAft>
                <a:spcPts val="0"/>
              </a:spcAft>
              <a:buNone/>
            </a:pPr>
            <a:endParaRPr/>
          </a:p>
        </p:txBody>
      </p:sp>
      <p:sp>
        <p:nvSpPr>
          <p:cNvPr id="153" name="Google Shape;153;p24"/>
          <p:cNvSpPr txBox="1">
            <a:spLocks noGrp="1"/>
          </p:cNvSpPr>
          <p:nvPr>
            <p:ph type="body" idx="1"/>
          </p:nvPr>
        </p:nvSpPr>
        <p:spPr>
          <a:xfrm>
            <a:off x="311700" y="1017800"/>
            <a:ext cx="8520600" cy="3729300"/>
          </a:xfrm>
          <a:prstGeom prst="rect">
            <a:avLst/>
          </a:prstGeom>
        </p:spPr>
        <p:txBody>
          <a:bodyPr spcFirstLastPara="1" wrap="square" lIns="91425" tIns="91425" rIns="91425" bIns="91425" anchor="t" anchorCtr="0">
            <a:normAutofit/>
          </a:bodyPr>
          <a:lstStyle/>
          <a:p>
            <a:pPr marL="457200" lvl="0" indent="0" algn="l" rtl="0">
              <a:lnSpc>
                <a:spcPct val="150000"/>
              </a:lnSpc>
              <a:spcBef>
                <a:spcPts val="1200"/>
              </a:spcBef>
              <a:spcAft>
                <a:spcPts val="0"/>
              </a:spcAft>
              <a:buNone/>
            </a:pPr>
            <a:endParaRPr sz="2001">
              <a:solidFill>
                <a:schemeClr val="dk1"/>
              </a:solidFill>
              <a:latin typeface="Nunito Sans"/>
              <a:ea typeface="Nunito Sans"/>
              <a:cs typeface="Nunito Sans"/>
              <a:sym typeface="Nunito Sans"/>
            </a:endParaRPr>
          </a:p>
          <a:p>
            <a:pPr marL="457200" lvl="0" indent="-355715" algn="l" rtl="0">
              <a:lnSpc>
                <a:spcPct val="150000"/>
              </a:lnSpc>
              <a:spcBef>
                <a:spcPts val="1200"/>
              </a:spcBef>
              <a:spcAft>
                <a:spcPts val="0"/>
              </a:spcAft>
              <a:buClr>
                <a:schemeClr val="dk1"/>
              </a:buClr>
              <a:buSzPts val="2002"/>
              <a:buFont typeface="Nunito Sans"/>
              <a:buChar char="➔"/>
            </a:pPr>
            <a:r>
              <a:rPr lang="en" sz="2001">
                <a:solidFill>
                  <a:schemeClr val="dk1"/>
                </a:solidFill>
                <a:latin typeface="Nunito Sans"/>
                <a:ea typeface="Nunito Sans"/>
                <a:cs typeface="Nunito Sans"/>
                <a:sym typeface="Nunito Sans"/>
              </a:rPr>
              <a:t>What should be our legislative priorities this year?</a:t>
            </a:r>
            <a:endParaRPr sz="2001">
              <a:solidFill>
                <a:schemeClr val="dk1"/>
              </a:solidFill>
              <a:latin typeface="Nunito Sans"/>
              <a:ea typeface="Nunito Sans"/>
              <a:cs typeface="Nunito Sans"/>
              <a:sym typeface="Nunito Sans"/>
            </a:endParaRPr>
          </a:p>
          <a:p>
            <a:pPr marL="914400" lvl="1" indent="-355715" algn="l" rtl="0">
              <a:lnSpc>
                <a:spcPct val="150000"/>
              </a:lnSpc>
              <a:spcBef>
                <a:spcPts val="0"/>
              </a:spcBef>
              <a:spcAft>
                <a:spcPts val="0"/>
              </a:spcAft>
              <a:buClr>
                <a:schemeClr val="dk1"/>
              </a:buClr>
              <a:buSzPts val="2002"/>
              <a:buFont typeface="Nunito Sans"/>
              <a:buChar char="◆"/>
            </a:pPr>
            <a:r>
              <a:rPr lang="en" sz="2001">
                <a:solidFill>
                  <a:schemeClr val="dk1"/>
                </a:solidFill>
                <a:latin typeface="Nunito Sans"/>
                <a:ea typeface="Nunito Sans"/>
                <a:cs typeface="Nunito Sans"/>
                <a:sym typeface="Nunito Sans"/>
              </a:rPr>
              <a:t>ICPC</a:t>
            </a:r>
            <a:endParaRPr sz="2001">
              <a:solidFill>
                <a:schemeClr val="dk1"/>
              </a:solidFill>
              <a:latin typeface="Nunito Sans"/>
              <a:ea typeface="Nunito Sans"/>
              <a:cs typeface="Nunito Sans"/>
              <a:sym typeface="Nunito Sans"/>
            </a:endParaRPr>
          </a:p>
          <a:p>
            <a:pPr marL="914400" lvl="1" indent="-355715" algn="l" rtl="0">
              <a:lnSpc>
                <a:spcPct val="150000"/>
              </a:lnSpc>
              <a:spcBef>
                <a:spcPts val="0"/>
              </a:spcBef>
              <a:spcAft>
                <a:spcPts val="0"/>
              </a:spcAft>
              <a:buClr>
                <a:schemeClr val="dk1"/>
              </a:buClr>
              <a:buSzPts val="2002"/>
              <a:buFont typeface="Nunito Sans"/>
              <a:buChar char="◆"/>
            </a:pPr>
            <a:r>
              <a:rPr lang="en" sz="2001">
                <a:solidFill>
                  <a:schemeClr val="dk1"/>
                </a:solidFill>
                <a:latin typeface="Nunito Sans"/>
                <a:ea typeface="Nunito Sans"/>
                <a:cs typeface="Nunito Sans"/>
                <a:sym typeface="Nunito Sans"/>
              </a:rPr>
              <a:t>Abandonment definition</a:t>
            </a:r>
            <a:endParaRPr sz="2001">
              <a:solidFill>
                <a:schemeClr val="dk1"/>
              </a:solidFill>
              <a:latin typeface="Nunito Sans"/>
              <a:ea typeface="Nunito Sans"/>
              <a:cs typeface="Nunito Sans"/>
              <a:sym typeface="Nunito Sans"/>
            </a:endParaRPr>
          </a:p>
          <a:p>
            <a:pPr marL="914400" lvl="1" indent="-355715" algn="l" rtl="0">
              <a:lnSpc>
                <a:spcPct val="200000"/>
              </a:lnSpc>
              <a:spcBef>
                <a:spcPts val="0"/>
              </a:spcBef>
              <a:spcAft>
                <a:spcPts val="0"/>
              </a:spcAft>
              <a:buClr>
                <a:schemeClr val="dk1"/>
              </a:buClr>
              <a:buSzPts val="2002"/>
              <a:buFont typeface="Nunito Sans"/>
              <a:buChar char="◆"/>
            </a:pPr>
            <a:r>
              <a:rPr lang="en" sz="2001">
                <a:solidFill>
                  <a:schemeClr val="dk1"/>
                </a:solidFill>
                <a:latin typeface="Nunito Sans"/>
                <a:ea typeface="Nunito Sans"/>
                <a:cs typeface="Nunito Sans"/>
                <a:sym typeface="Nunito Sans"/>
              </a:rPr>
              <a:t>Eliminate home study for non-custodial parent</a:t>
            </a:r>
            <a:endParaRPr sz="2001">
              <a:solidFill>
                <a:schemeClr val="dk1"/>
              </a:solidFill>
              <a:latin typeface="Nunito Sans"/>
              <a:ea typeface="Nunito Sans"/>
              <a:cs typeface="Nunito Sans"/>
              <a:sym typeface="Nunito Sans"/>
            </a:endParaRPr>
          </a:p>
          <a:p>
            <a:pPr marL="457200" lvl="0" indent="-355715" algn="l" rtl="0">
              <a:lnSpc>
                <a:spcPct val="150000"/>
              </a:lnSpc>
              <a:spcBef>
                <a:spcPts val="0"/>
              </a:spcBef>
              <a:spcAft>
                <a:spcPts val="0"/>
              </a:spcAft>
              <a:buClr>
                <a:schemeClr val="dk1"/>
              </a:buClr>
              <a:buSzPts val="2002"/>
              <a:buFont typeface="Nunito Sans"/>
              <a:buChar char="➔"/>
            </a:pPr>
            <a:r>
              <a:rPr lang="en" sz="2001">
                <a:solidFill>
                  <a:schemeClr val="dk1"/>
                </a:solidFill>
                <a:latin typeface="Nunito Sans"/>
                <a:ea typeface="Nunito Sans"/>
                <a:cs typeface="Nunito Sans"/>
                <a:sym typeface="Nunito Sans"/>
              </a:rPr>
              <a:t>What are your recommendations?</a:t>
            </a:r>
            <a:endParaRPr sz="2001">
              <a:solidFill>
                <a:schemeClr val="dk1"/>
              </a:solidFill>
              <a:latin typeface="Nunito Sans"/>
              <a:ea typeface="Nunito Sans"/>
              <a:cs typeface="Nunito Sans"/>
              <a:sym typeface="Nunito Sans"/>
            </a:endParaRPr>
          </a:p>
          <a:p>
            <a:pPr marL="0" lvl="0" indent="0" algn="l" rtl="0">
              <a:lnSpc>
                <a:spcPct val="150000"/>
              </a:lnSpc>
              <a:spcBef>
                <a:spcPts val="1200"/>
              </a:spcBef>
              <a:spcAft>
                <a:spcPts val="1200"/>
              </a:spcAft>
              <a:buNone/>
            </a:pPr>
            <a:endParaRPr sz="2001">
              <a:solidFill>
                <a:schemeClr val="dk1"/>
              </a:solidFill>
              <a:latin typeface="Nunito Sans"/>
              <a:ea typeface="Nunito Sans"/>
              <a:cs typeface="Nunito Sans"/>
              <a:sym typeface="Nunito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Contact</a:t>
            </a:r>
            <a:endParaRPr/>
          </a:p>
        </p:txBody>
      </p:sp>
      <p:sp>
        <p:nvSpPr>
          <p:cNvPr id="159" name="Google Shape;159;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sz="1600" b="1">
              <a:solidFill>
                <a:schemeClr val="dk1"/>
              </a:solidFill>
              <a:latin typeface="Nunito Sans"/>
              <a:ea typeface="Nunito Sans"/>
              <a:cs typeface="Nunito Sans"/>
              <a:sym typeface="Nunito Sans"/>
            </a:endParaRPr>
          </a:p>
          <a:p>
            <a:pPr marL="0" lvl="0" indent="0" algn="l" rtl="0">
              <a:spcBef>
                <a:spcPts val="1200"/>
              </a:spcBef>
              <a:spcAft>
                <a:spcPts val="0"/>
              </a:spcAft>
              <a:buNone/>
            </a:pPr>
            <a:endParaRPr sz="1600" b="1">
              <a:solidFill>
                <a:schemeClr val="dk1"/>
              </a:solidFill>
              <a:latin typeface="Nunito Sans"/>
              <a:ea typeface="Nunito Sans"/>
              <a:cs typeface="Nunito Sans"/>
              <a:sym typeface="Nunito Sans"/>
            </a:endParaRPr>
          </a:p>
          <a:p>
            <a:pPr marL="0" lvl="0" indent="457200" algn="l" rtl="0">
              <a:spcBef>
                <a:spcPts val="1200"/>
              </a:spcBef>
              <a:spcAft>
                <a:spcPts val="0"/>
              </a:spcAft>
              <a:buNone/>
            </a:pPr>
            <a:r>
              <a:rPr lang="en" sz="1600" b="1">
                <a:solidFill>
                  <a:schemeClr val="dk1"/>
                </a:solidFill>
                <a:latin typeface="Nunito Sans"/>
                <a:ea typeface="Nunito Sans"/>
                <a:cs typeface="Nunito Sans"/>
                <a:sym typeface="Nunito Sans"/>
              </a:rPr>
              <a:t>Adam Trupp, Assistant Director</a:t>
            </a:r>
            <a:endParaRPr sz="1600" b="1">
              <a:solidFill>
                <a:schemeClr val="dk1"/>
              </a:solidFill>
              <a:latin typeface="Nunito Sans"/>
              <a:ea typeface="Nunito Sans"/>
              <a:cs typeface="Nunito Sans"/>
              <a:sym typeface="Nunito Sans"/>
            </a:endParaRPr>
          </a:p>
          <a:p>
            <a:pPr marL="0" lvl="0" indent="457200" algn="l" rtl="0">
              <a:spcBef>
                <a:spcPts val="1200"/>
              </a:spcBef>
              <a:spcAft>
                <a:spcPts val="0"/>
              </a:spcAft>
              <a:buNone/>
            </a:pPr>
            <a:r>
              <a:rPr lang="en" sz="1600" b="1">
                <a:solidFill>
                  <a:schemeClr val="dk1"/>
                </a:solidFill>
                <a:latin typeface="Nunito Sans"/>
                <a:ea typeface="Nunito Sans"/>
                <a:cs typeface="Nunito Sans"/>
                <a:sym typeface="Nunito Sans"/>
              </a:rPr>
              <a:t>Utah Indigent Defense Commission</a:t>
            </a:r>
            <a:endParaRPr sz="1600" b="1">
              <a:solidFill>
                <a:schemeClr val="dk1"/>
              </a:solidFill>
              <a:latin typeface="Nunito Sans"/>
              <a:ea typeface="Nunito Sans"/>
              <a:cs typeface="Nunito Sans"/>
              <a:sym typeface="Nunito Sans"/>
            </a:endParaRPr>
          </a:p>
          <a:p>
            <a:pPr marL="0" lvl="0" indent="457200" algn="l" rtl="0">
              <a:spcBef>
                <a:spcPts val="1200"/>
              </a:spcBef>
              <a:spcAft>
                <a:spcPts val="0"/>
              </a:spcAft>
              <a:buNone/>
            </a:pPr>
            <a:r>
              <a:rPr lang="en" sz="1600" b="1" u="sng">
                <a:solidFill>
                  <a:schemeClr val="dk1"/>
                </a:solidFill>
                <a:latin typeface="Nunito Sans"/>
                <a:ea typeface="Nunito Sans"/>
                <a:cs typeface="Nunito Sans"/>
                <a:sym typeface="Nunito Sans"/>
                <a:hlinkClick r:id="rId3">
                  <a:extLst>
                    <a:ext uri="{A12FA001-AC4F-418D-AE19-62706E023703}">
                      <ahyp:hlinkClr xmlns:ahyp="http://schemas.microsoft.com/office/drawing/2018/hyperlinkcolor" val="tx"/>
                    </a:ext>
                  </a:extLst>
                </a:hlinkClick>
              </a:rPr>
              <a:t>atrupp@utah.gov</a:t>
            </a:r>
            <a:endParaRPr sz="1600" b="1">
              <a:solidFill>
                <a:schemeClr val="dk1"/>
              </a:solidFill>
              <a:latin typeface="Nunito Sans"/>
              <a:ea typeface="Nunito Sans"/>
              <a:cs typeface="Nunito Sans"/>
              <a:sym typeface="Nunito Sans"/>
            </a:endParaRPr>
          </a:p>
          <a:p>
            <a:pPr marL="0" lvl="0" indent="457200" algn="l" rtl="0">
              <a:spcBef>
                <a:spcPts val="1200"/>
              </a:spcBef>
              <a:spcAft>
                <a:spcPts val="0"/>
              </a:spcAft>
              <a:buNone/>
            </a:pPr>
            <a:r>
              <a:rPr lang="en" sz="1600" b="1">
                <a:solidFill>
                  <a:schemeClr val="dk1"/>
                </a:solidFill>
                <a:latin typeface="Nunito Sans"/>
                <a:ea typeface="Nunito Sans"/>
                <a:cs typeface="Nunito Sans"/>
                <a:sym typeface="Nunito Sans"/>
              </a:rPr>
              <a:t>385-228-8238</a:t>
            </a:r>
            <a:endParaRPr sz="1600" b="1">
              <a:solidFill>
                <a:schemeClr val="dk1"/>
              </a:solidFill>
              <a:latin typeface="Nunito Sans"/>
              <a:ea typeface="Nunito Sans"/>
              <a:cs typeface="Nunito Sans"/>
              <a:sym typeface="Nunito Sans"/>
            </a:endParaRPr>
          </a:p>
          <a:p>
            <a:pPr marL="0" lvl="0" indent="457200" algn="l" rtl="0">
              <a:spcBef>
                <a:spcPts val="1200"/>
              </a:spcBef>
              <a:spcAft>
                <a:spcPts val="0"/>
              </a:spcAft>
              <a:buNone/>
            </a:pPr>
            <a:endParaRPr sz="1600" b="1">
              <a:solidFill>
                <a:schemeClr val="dk1"/>
              </a:solidFill>
              <a:latin typeface="Nunito Sans"/>
              <a:ea typeface="Nunito Sans"/>
              <a:cs typeface="Nunito Sans"/>
              <a:sym typeface="Nunito Sans"/>
            </a:endParaRPr>
          </a:p>
          <a:p>
            <a:pPr marL="0" lvl="0" indent="457200" algn="l" rtl="0">
              <a:spcBef>
                <a:spcPts val="1200"/>
              </a:spcBef>
              <a:spcAft>
                <a:spcPts val="1200"/>
              </a:spcAft>
              <a:buNone/>
            </a:pPr>
            <a:endParaRPr sz="1600" b="1">
              <a:solidFill>
                <a:schemeClr val="dk1"/>
              </a:solidFill>
              <a:latin typeface="Nunito Sans"/>
              <a:ea typeface="Nunito Sans"/>
              <a:cs typeface="Nunito Sans"/>
              <a:sym typeface="Nunito Sans"/>
            </a:endParaRPr>
          </a:p>
        </p:txBody>
      </p:sp>
      <p:pic>
        <p:nvPicPr>
          <p:cNvPr id="160" name="Google Shape;160;p25" descr="A close up of a logo&#10;&#10;Description automatically generated"/>
          <p:cNvPicPr preferRelativeResize="0"/>
          <p:nvPr/>
        </p:nvPicPr>
        <p:blipFill>
          <a:blip r:embed="rId4">
            <a:alphaModFix/>
          </a:blip>
          <a:stretch>
            <a:fillRect/>
          </a:stretch>
        </p:blipFill>
        <p:spPr>
          <a:xfrm>
            <a:off x="6661700" y="1294375"/>
            <a:ext cx="2019300" cy="201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238425" y="410000"/>
            <a:ext cx="8520600" cy="412800"/>
          </a:xfrm>
          <a:prstGeom prst="rect">
            <a:avLst/>
          </a:prstGeom>
        </p:spPr>
        <p:txBody>
          <a:bodyPr spcFirstLastPara="1" wrap="square" lIns="91425" tIns="91425" rIns="91425" bIns="91425" anchor="t" anchorCtr="0">
            <a:normAutofit fontScale="90000"/>
          </a:bodyPr>
          <a:lstStyle/>
          <a:p>
            <a:pPr marL="0" lvl="0" indent="457200" algn="ctr" rtl="0">
              <a:lnSpc>
                <a:spcPct val="115000"/>
              </a:lnSpc>
              <a:spcBef>
                <a:spcPts val="1200"/>
              </a:spcBef>
              <a:spcAft>
                <a:spcPts val="0"/>
              </a:spcAft>
              <a:buClr>
                <a:schemeClr val="dk1"/>
              </a:buClr>
              <a:buSzPct val="49500"/>
              <a:buFont typeface="Arial"/>
              <a:buNone/>
            </a:pPr>
            <a:r>
              <a:rPr lang="en" sz="2222" b="1">
                <a:latin typeface="Nunito Sans"/>
                <a:ea typeface="Nunito Sans"/>
                <a:cs typeface="Nunito Sans"/>
                <a:sym typeface="Nunito Sans"/>
              </a:rPr>
              <a:t>SB 181 Parent Representation Amendments, Senator Harper</a:t>
            </a:r>
            <a:r>
              <a:rPr lang="en" sz="2222">
                <a:latin typeface="Nunito Sans"/>
                <a:ea typeface="Nunito Sans"/>
                <a:cs typeface="Nunito Sans"/>
                <a:sym typeface="Nunito Sans"/>
              </a:rPr>
              <a:t>  </a:t>
            </a:r>
            <a:endParaRPr sz="2222">
              <a:latin typeface="Nunito Sans"/>
              <a:ea typeface="Nunito Sans"/>
              <a:cs typeface="Nunito Sans"/>
              <a:sym typeface="Nunito Sans"/>
            </a:endParaRPr>
          </a:p>
          <a:p>
            <a:pPr marL="0" lvl="0" indent="0" algn="l" rtl="0">
              <a:spcBef>
                <a:spcPts val="1200"/>
              </a:spcBef>
              <a:spcAft>
                <a:spcPts val="0"/>
              </a:spcAft>
              <a:buNone/>
            </a:pPr>
            <a:endParaRPr/>
          </a:p>
        </p:txBody>
      </p:sp>
      <p:sp>
        <p:nvSpPr>
          <p:cNvPr id="93" name="Google Shape;93;p14"/>
          <p:cNvSpPr txBox="1">
            <a:spLocks noGrp="1"/>
          </p:cNvSpPr>
          <p:nvPr>
            <p:ph type="body" idx="1"/>
          </p:nvPr>
        </p:nvSpPr>
        <p:spPr>
          <a:xfrm>
            <a:off x="238425" y="1092125"/>
            <a:ext cx="8520600" cy="2882100"/>
          </a:xfrm>
          <a:prstGeom prst="rect">
            <a:avLst/>
          </a:prstGeom>
        </p:spPr>
        <p:txBody>
          <a:bodyPr spcFirstLastPara="1" wrap="square" lIns="91425" tIns="91425" rIns="91425" bIns="91425" anchor="t" anchorCtr="0">
            <a:normAutofit fontScale="62500" lnSpcReduction="20000"/>
          </a:bodyPr>
          <a:lstStyle/>
          <a:p>
            <a:pPr marL="0" lvl="0" indent="0" algn="l" rtl="0">
              <a:spcBef>
                <a:spcPts val="1200"/>
              </a:spcBef>
              <a:spcAft>
                <a:spcPts val="0"/>
              </a:spcAft>
              <a:buNone/>
            </a:pPr>
            <a:endParaRPr sz="1100">
              <a:solidFill>
                <a:schemeClr val="dk1"/>
              </a:solidFill>
              <a:highlight>
                <a:srgbClr val="FFFFFF"/>
              </a:highlight>
            </a:endParaRPr>
          </a:p>
          <a:p>
            <a:pPr marL="457200" lvl="0" indent="-307975" algn="l" rtl="0">
              <a:spcBef>
                <a:spcPts val="1200"/>
              </a:spcBef>
              <a:spcAft>
                <a:spcPts val="0"/>
              </a:spcAft>
              <a:buClr>
                <a:schemeClr val="dk1"/>
              </a:buClr>
              <a:buSzPct val="100000"/>
              <a:buFont typeface="Nunito Sans"/>
              <a:buChar char="➔"/>
            </a:pPr>
            <a:r>
              <a:rPr lang="en" sz="2000">
                <a:solidFill>
                  <a:schemeClr val="dk1"/>
                </a:solidFill>
                <a:highlight>
                  <a:srgbClr val="FFFFFF"/>
                </a:highlight>
                <a:latin typeface="Nunito Sans"/>
                <a:ea typeface="Nunito Sans"/>
                <a:cs typeface="Nunito Sans"/>
                <a:sym typeface="Nunito Sans"/>
              </a:rPr>
              <a:t>Creates a pilot program to test the effectiveness of including a social worker as a member of the legal team representing parents</a:t>
            </a:r>
            <a:endParaRPr sz="2000">
              <a:solidFill>
                <a:schemeClr val="dk1"/>
              </a:solidFill>
              <a:highlight>
                <a:srgbClr val="FFFFFF"/>
              </a:highlight>
              <a:latin typeface="Nunito Sans"/>
              <a:ea typeface="Nunito Sans"/>
              <a:cs typeface="Nunito Sans"/>
              <a:sym typeface="Nunito Sans"/>
            </a:endParaRPr>
          </a:p>
          <a:p>
            <a:pPr marL="457200" lvl="0" indent="-307975" algn="l" rtl="0">
              <a:spcBef>
                <a:spcPts val="0"/>
              </a:spcBef>
              <a:spcAft>
                <a:spcPts val="0"/>
              </a:spcAft>
              <a:buClr>
                <a:schemeClr val="dk1"/>
              </a:buClr>
              <a:buSzPct val="100000"/>
              <a:buFont typeface="Nunito Sans"/>
              <a:buChar char="➔"/>
            </a:pPr>
            <a:r>
              <a:rPr lang="en" sz="2000">
                <a:solidFill>
                  <a:schemeClr val="dk1"/>
                </a:solidFill>
                <a:highlight>
                  <a:srgbClr val="FFFFFF"/>
                </a:highlight>
                <a:latin typeface="Nunito Sans"/>
                <a:ea typeface="Nunito Sans"/>
                <a:cs typeface="Nunito Sans"/>
                <a:sym typeface="Nunito Sans"/>
              </a:rPr>
              <a:t>The IDC will have to report in 2023 on the outcomes that are achieved by these teams</a:t>
            </a:r>
            <a:endParaRPr sz="2000">
              <a:solidFill>
                <a:schemeClr val="dk1"/>
              </a:solidFill>
              <a:highlight>
                <a:srgbClr val="FFFFFF"/>
              </a:highlight>
              <a:latin typeface="Nunito Sans"/>
              <a:ea typeface="Nunito Sans"/>
              <a:cs typeface="Nunito Sans"/>
              <a:sym typeface="Nunito Sans"/>
            </a:endParaRPr>
          </a:p>
          <a:p>
            <a:pPr marL="457200" lvl="0" indent="-307975" algn="l" rtl="0">
              <a:spcBef>
                <a:spcPts val="0"/>
              </a:spcBef>
              <a:spcAft>
                <a:spcPts val="0"/>
              </a:spcAft>
              <a:buClr>
                <a:schemeClr val="dk1"/>
              </a:buClr>
              <a:buSzPct val="100000"/>
              <a:buFont typeface="Nunito Sans"/>
              <a:buChar char="➔"/>
            </a:pPr>
            <a:r>
              <a:rPr lang="en" sz="2000">
                <a:solidFill>
                  <a:schemeClr val="dk1"/>
                </a:solidFill>
                <a:highlight>
                  <a:srgbClr val="FFFFFF"/>
                </a:highlight>
                <a:latin typeface="Nunito Sans"/>
                <a:ea typeface="Nunito Sans"/>
                <a:cs typeface="Nunito Sans"/>
                <a:sym typeface="Nunito Sans"/>
              </a:rPr>
              <a:t>Funding of 170,000 dollars but we will collaborate with the teams currently in place to build a program</a:t>
            </a:r>
            <a:endParaRPr sz="2000">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None/>
            </a:pPr>
            <a:endParaRPr sz="2000" u="sng">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None/>
            </a:pPr>
            <a:r>
              <a:rPr lang="en" sz="2000" b="1" u="sng">
                <a:solidFill>
                  <a:schemeClr val="dk1"/>
                </a:solidFill>
                <a:highlight>
                  <a:srgbClr val="FFFFFF"/>
                </a:highlight>
                <a:latin typeface="Nunito Sans"/>
                <a:ea typeface="Nunito Sans"/>
                <a:cs typeface="Nunito Sans"/>
                <a:sym typeface="Nunito Sans"/>
              </a:rPr>
              <a:t>78B-22-805. Interdisciplinary Parental Representation Pilot Program</a:t>
            </a:r>
            <a:r>
              <a:rPr lang="en" sz="2000" b="1">
                <a:solidFill>
                  <a:schemeClr val="dk1"/>
                </a:solidFill>
                <a:highlight>
                  <a:srgbClr val="FFFFFF"/>
                </a:highlight>
                <a:latin typeface="Nunito Sans"/>
                <a:ea typeface="Nunito Sans"/>
                <a:cs typeface="Nunito Sans"/>
                <a:sym typeface="Nunito Sans"/>
              </a:rPr>
              <a:t>.</a:t>
            </a:r>
            <a:endParaRPr sz="2000" b="1">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None/>
            </a:pPr>
            <a:r>
              <a:rPr lang="en" sz="2000">
                <a:solidFill>
                  <a:schemeClr val="dk1"/>
                </a:solidFill>
                <a:highlight>
                  <a:srgbClr val="FFFFFF"/>
                </a:highlight>
                <a:latin typeface="Nunito Sans"/>
                <a:ea typeface="Nunito Sans"/>
                <a:cs typeface="Nunito Sans"/>
                <a:sym typeface="Nunito Sans"/>
              </a:rPr>
              <a:t> </a:t>
            </a:r>
            <a:r>
              <a:rPr lang="en" sz="2000" u="sng">
                <a:solidFill>
                  <a:schemeClr val="dk1"/>
                </a:solidFill>
                <a:highlight>
                  <a:srgbClr val="FFFFFF"/>
                </a:highlight>
                <a:latin typeface="Nunito Sans"/>
                <a:ea typeface="Nunito Sans"/>
                <a:cs typeface="Nunito Sans"/>
                <a:sym typeface="Nunito Sans"/>
              </a:rPr>
              <a:t>(2)(a) There is created within the commission the Interdisciplinary Parental Representation Pilot Program.</a:t>
            </a:r>
            <a:r>
              <a:rPr lang="en" sz="2000">
                <a:solidFill>
                  <a:schemeClr val="dk1"/>
                </a:solidFill>
                <a:highlight>
                  <a:srgbClr val="FFFFFF"/>
                </a:highlight>
                <a:latin typeface="Nunito Sans"/>
                <a:ea typeface="Nunito Sans"/>
                <a:cs typeface="Nunito Sans"/>
                <a:sym typeface="Nunito Sans"/>
              </a:rPr>
              <a:t> </a:t>
            </a:r>
            <a:endParaRPr sz="2000">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Clr>
                <a:schemeClr val="dk1"/>
              </a:buClr>
              <a:buSzPct val="55000"/>
              <a:buFont typeface="Arial"/>
              <a:buNone/>
            </a:pPr>
            <a:r>
              <a:rPr lang="en" sz="2000" u="sng">
                <a:solidFill>
                  <a:schemeClr val="dk1"/>
                </a:solidFill>
                <a:highlight>
                  <a:srgbClr val="FFFFFF"/>
                </a:highlight>
                <a:latin typeface="Nunito Sans"/>
                <a:ea typeface="Nunito Sans"/>
                <a:cs typeface="Nunito Sans"/>
                <a:sym typeface="Nunito Sans"/>
              </a:rPr>
              <a:t> (b) The purpose of the program is to enhance the legal representation of a parent in a</a:t>
            </a:r>
            <a:r>
              <a:rPr lang="en" sz="2000">
                <a:solidFill>
                  <a:schemeClr val="dk1"/>
                </a:solidFill>
                <a:highlight>
                  <a:srgbClr val="FFFFFF"/>
                </a:highlight>
                <a:latin typeface="Nunito Sans"/>
                <a:ea typeface="Nunito Sans"/>
                <a:cs typeface="Nunito Sans"/>
                <a:sym typeface="Nunito Sans"/>
              </a:rPr>
              <a:t> </a:t>
            </a:r>
            <a:r>
              <a:rPr lang="en" sz="2000" u="sng">
                <a:solidFill>
                  <a:schemeClr val="dk1"/>
                </a:solidFill>
                <a:highlight>
                  <a:srgbClr val="FFFFFF"/>
                </a:highlight>
                <a:latin typeface="Nunito Sans"/>
                <a:ea typeface="Nunito Sans"/>
                <a:cs typeface="Nunito Sans"/>
                <a:sym typeface="Nunito Sans"/>
              </a:rPr>
              <a:t>child welfare case by including a social worker as a member of the parent's interdisciplinary</a:t>
            </a:r>
            <a:r>
              <a:rPr lang="en" sz="2000">
                <a:solidFill>
                  <a:schemeClr val="dk1"/>
                </a:solidFill>
                <a:latin typeface="Nunito Sans"/>
                <a:ea typeface="Nunito Sans"/>
                <a:cs typeface="Nunito Sans"/>
                <a:sym typeface="Nunito Sans"/>
              </a:rPr>
              <a:t> </a:t>
            </a:r>
            <a:r>
              <a:rPr lang="en" sz="2000" u="sng">
                <a:solidFill>
                  <a:schemeClr val="dk1"/>
                </a:solidFill>
                <a:highlight>
                  <a:srgbClr val="FFFFFF"/>
                </a:highlight>
                <a:latin typeface="Nunito Sans"/>
                <a:ea typeface="Nunito Sans"/>
                <a:cs typeface="Nunito Sans"/>
                <a:sym typeface="Nunito Sans"/>
              </a:rPr>
              <a:t>legal team.</a:t>
            </a:r>
            <a:endParaRPr sz="2000" u="sng">
              <a:solidFill>
                <a:schemeClr val="dk1"/>
              </a:solidFill>
              <a:highlight>
                <a:srgbClr val="FFFFFF"/>
              </a:highlight>
              <a:latin typeface="Nunito Sans"/>
              <a:ea typeface="Nunito Sans"/>
              <a:cs typeface="Nunito Sans"/>
              <a:sym typeface="Nunito Sans"/>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311700" y="220325"/>
            <a:ext cx="8520600" cy="5619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0"/>
              </a:spcAft>
              <a:buNone/>
            </a:pPr>
            <a:r>
              <a:rPr lang="en" sz="2100" b="1">
                <a:latin typeface="Nunito Sans"/>
                <a:ea typeface="Nunito Sans"/>
                <a:cs typeface="Nunito Sans"/>
                <a:sym typeface="Nunito Sans"/>
              </a:rPr>
              <a:t>SB 161</a:t>
            </a:r>
            <a:r>
              <a:rPr lang="en" sz="2100">
                <a:latin typeface="Nunito Sans"/>
                <a:ea typeface="Nunito Sans"/>
                <a:cs typeface="Nunito Sans"/>
                <a:sym typeface="Nunito Sans"/>
              </a:rPr>
              <a:t> </a:t>
            </a:r>
            <a:r>
              <a:rPr lang="en" sz="2100" b="1">
                <a:latin typeface="Nunito Sans"/>
                <a:ea typeface="Nunito Sans"/>
                <a:cs typeface="Nunito Sans"/>
                <a:sym typeface="Nunito Sans"/>
              </a:rPr>
              <a:t>Child Welfare Appeals, Senator Harper</a:t>
            </a:r>
            <a:endParaRPr sz="2100" b="1">
              <a:latin typeface="Nunito Sans"/>
              <a:ea typeface="Nunito Sans"/>
              <a:cs typeface="Nunito Sans"/>
              <a:sym typeface="Nunito Sans"/>
            </a:endParaRPr>
          </a:p>
          <a:p>
            <a:pPr marL="0" lvl="0" indent="0" algn="l" rtl="0">
              <a:spcBef>
                <a:spcPts val="1200"/>
              </a:spcBef>
              <a:spcAft>
                <a:spcPts val="0"/>
              </a:spcAft>
              <a:buNone/>
            </a:pPr>
            <a:endParaRPr/>
          </a:p>
        </p:txBody>
      </p:sp>
      <p:sp>
        <p:nvSpPr>
          <p:cNvPr id="99" name="Google Shape;99;p15"/>
          <p:cNvSpPr txBox="1">
            <a:spLocks noGrp="1"/>
          </p:cNvSpPr>
          <p:nvPr>
            <p:ph type="body" idx="1"/>
          </p:nvPr>
        </p:nvSpPr>
        <p:spPr>
          <a:xfrm>
            <a:off x="311700" y="860600"/>
            <a:ext cx="8520600" cy="3543000"/>
          </a:xfrm>
          <a:prstGeom prst="rect">
            <a:avLst/>
          </a:prstGeom>
        </p:spPr>
        <p:txBody>
          <a:bodyPr spcFirstLastPara="1" wrap="square" lIns="91425" tIns="91425" rIns="91425" bIns="91425" anchor="t" anchorCtr="0">
            <a:noAutofit/>
          </a:bodyPr>
          <a:lstStyle/>
          <a:p>
            <a:pPr marL="457200" lvl="0" indent="0" algn="l" rtl="0">
              <a:lnSpc>
                <a:spcPct val="95000"/>
              </a:lnSpc>
              <a:spcBef>
                <a:spcPts val="1200"/>
              </a:spcBef>
              <a:spcAft>
                <a:spcPts val="0"/>
              </a:spcAft>
              <a:buNone/>
            </a:pPr>
            <a:endParaRPr sz="1352">
              <a:solidFill>
                <a:schemeClr val="dk1"/>
              </a:solidFill>
              <a:highlight>
                <a:srgbClr val="FFFFFF"/>
              </a:highlight>
              <a:latin typeface="Nunito Sans"/>
              <a:ea typeface="Nunito Sans"/>
              <a:cs typeface="Nunito Sans"/>
              <a:sym typeface="Nunito Sans"/>
            </a:endParaRPr>
          </a:p>
          <a:p>
            <a:pPr marL="457200" lvl="0" indent="-314483" algn="l" rtl="0">
              <a:lnSpc>
                <a:spcPct val="95000"/>
              </a:lnSpc>
              <a:spcBef>
                <a:spcPts val="1200"/>
              </a:spcBef>
              <a:spcAft>
                <a:spcPts val="0"/>
              </a:spcAft>
              <a:buClr>
                <a:schemeClr val="dk1"/>
              </a:buClr>
              <a:buSzPts val="1353"/>
              <a:buFont typeface="Nunito Sans"/>
              <a:buChar char="➔"/>
            </a:pPr>
            <a:r>
              <a:rPr lang="en" sz="1352">
                <a:solidFill>
                  <a:schemeClr val="dk1"/>
                </a:solidFill>
                <a:highlight>
                  <a:srgbClr val="FFFFFF"/>
                </a:highlight>
                <a:latin typeface="Nunito Sans"/>
                <a:ea typeface="Nunito Sans"/>
                <a:cs typeface="Nunito Sans"/>
                <a:sym typeface="Nunito Sans"/>
              </a:rPr>
              <a:t>Modifies the statute relating to appeals by parents </a:t>
            </a:r>
            <a:endParaRPr sz="1352">
              <a:solidFill>
                <a:schemeClr val="dk1"/>
              </a:solidFill>
              <a:highlight>
                <a:srgbClr val="FFFFFF"/>
              </a:highlight>
              <a:latin typeface="Nunito Sans"/>
              <a:ea typeface="Nunito Sans"/>
              <a:cs typeface="Nunito Sans"/>
              <a:sym typeface="Nunito Sans"/>
            </a:endParaRPr>
          </a:p>
          <a:p>
            <a:pPr marL="457200" lvl="0" indent="-314483" algn="l" rtl="0">
              <a:lnSpc>
                <a:spcPct val="95000"/>
              </a:lnSpc>
              <a:spcBef>
                <a:spcPts val="0"/>
              </a:spcBef>
              <a:spcAft>
                <a:spcPts val="0"/>
              </a:spcAft>
              <a:buClr>
                <a:schemeClr val="dk1"/>
              </a:buClr>
              <a:buSzPts val="1353"/>
              <a:buFont typeface="Times New Roman"/>
              <a:buChar char="➔"/>
            </a:pPr>
            <a:r>
              <a:rPr lang="en" sz="1352">
                <a:solidFill>
                  <a:schemeClr val="dk1"/>
                </a:solidFill>
                <a:highlight>
                  <a:srgbClr val="FFFFFF"/>
                </a:highlight>
                <a:latin typeface="Nunito Sans"/>
                <a:ea typeface="Nunito Sans"/>
                <a:cs typeface="Nunito Sans"/>
                <a:sym typeface="Nunito Sans"/>
              </a:rPr>
              <a:t>Changes bring the statute into conformity with the changes to Appellate Rules we made last year</a:t>
            </a:r>
            <a:r>
              <a:rPr lang="en" sz="1100">
                <a:solidFill>
                  <a:schemeClr val="dk1"/>
                </a:solidFill>
                <a:highlight>
                  <a:srgbClr val="FFFFFF"/>
                </a:highlight>
                <a:latin typeface="Nunito Sans"/>
                <a:ea typeface="Nunito Sans"/>
                <a:cs typeface="Nunito Sans"/>
                <a:sym typeface="Nunito Sans"/>
              </a:rPr>
              <a:t> </a:t>
            </a:r>
            <a:endParaRPr sz="1452" b="1">
              <a:solidFill>
                <a:schemeClr val="dk1"/>
              </a:solidFill>
              <a:highlight>
                <a:srgbClr val="FFFFFF"/>
              </a:highlight>
              <a:latin typeface="Nunito Sans"/>
              <a:ea typeface="Nunito Sans"/>
              <a:cs typeface="Nunito Sans"/>
              <a:sym typeface="Nunito Sans"/>
            </a:endParaRPr>
          </a:p>
          <a:p>
            <a:pPr marL="0" lvl="0" indent="0" algn="l" rtl="0">
              <a:lnSpc>
                <a:spcPct val="95000"/>
              </a:lnSpc>
              <a:spcBef>
                <a:spcPts val="1200"/>
              </a:spcBef>
              <a:spcAft>
                <a:spcPts val="0"/>
              </a:spcAft>
              <a:buNone/>
            </a:pPr>
            <a:r>
              <a:rPr lang="en" sz="1452" b="1">
                <a:solidFill>
                  <a:schemeClr val="dk1"/>
                </a:solidFill>
                <a:highlight>
                  <a:srgbClr val="FFFFFF"/>
                </a:highlight>
                <a:latin typeface="Nunito Sans"/>
                <a:ea typeface="Nunito Sans"/>
                <a:cs typeface="Nunito Sans"/>
                <a:sym typeface="Nunito Sans"/>
              </a:rPr>
              <a:t>78-6-359. Appeals </a:t>
            </a:r>
            <a:endParaRPr sz="1452" b="1">
              <a:solidFill>
                <a:schemeClr val="dk1"/>
              </a:solidFill>
              <a:highlight>
                <a:srgbClr val="FFFFFF"/>
              </a:highlight>
              <a:latin typeface="Nunito Sans"/>
              <a:ea typeface="Nunito Sans"/>
              <a:cs typeface="Nunito Sans"/>
              <a:sym typeface="Nunito Sans"/>
            </a:endParaRPr>
          </a:p>
          <a:p>
            <a:pPr marL="0" lvl="0" indent="0" algn="l" rtl="0">
              <a:lnSpc>
                <a:spcPct val="95000"/>
              </a:lnSpc>
              <a:spcBef>
                <a:spcPts val="1200"/>
              </a:spcBef>
              <a:spcAft>
                <a:spcPts val="0"/>
              </a:spcAft>
              <a:buNone/>
            </a:pPr>
            <a:r>
              <a:rPr lang="en" sz="1352">
                <a:solidFill>
                  <a:schemeClr val="dk1"/>
                </a:solidFill>
                <a:highlight>
                  <a:srgbClr val="FFFFFF"/>
                </a:highlight>
                <a:latin typeface="Nunito Sans"/>
                <a:ea typeface="Nunito Sans"/>
                <a:cs typeface="Nunito Sans"/>
                <a:sym typeface="Nunito Sans"/>
              </a:rPr>
              <a:t>(</a:t>
            </a:r>
            <a:r>
              <a:rPr lang="en" sz="1252">
                <a:solidFill>
                  <a:schemeClr val="dk1"/>
                </a:solidFill>
                <a:highlight>
                  <a:srgbClr val="FFFFFF"/>
                </a:highlight>
                <a:latin typeface="Nunito Sans"/>
                <a:ea typeface="Nunito Sans"/>
                <a:cs typeface="Nunito Sans"/>
                <a:sym typeface="Nunito Sans"/>
              </a:rPr>
              <a:t>5) [</a:t>
            </a:r>
            <a:r>
              <a:rPr lang="en" sz="1252" strike="sngStrike">
                <a:solidFill>
                  <a:schemeClr val="dk1"/>
                </a:solidFill>
                <a:highlight>
                  <a:srgbClr val="FFFFFF"/>
                </a:highlight>
                <a:latin typeface="Nunito Sans"/>
                <a:ea typeface="Nunito Sans"/>
                <a:cs typeface="Nunito Sans"/>
                <a:sym typeface="Nunito Sans"/>
              </a:rPr>
              <a:t>(a)</a:t>
            </a:r>
            <a:r>
              <a:rPr lang="en" sz="1252">
                <a:solidFill>
                  <a:schemeClr val="dk1"/>
                </a:solidFill>
                <a:highlight>
                  <a:srgbClr val="FFFFFF"/>
                </a:highlight>
                <a:latin typeface="Nunito Sans"/>
                <a:ea typeface="Nunito Sans"/>
                <a:cs typeface="Nunito Sans"/>
                <a:sym typeface="Nunito Sans"/>
              </a:rPr>
              <a:t>] The juvenile court shall inform [</a:t>
            </a:r>
            <a:r>
              <a:rPr lang="en" sz="1252" strike="sngStrike">
                <a:solidFill>
                  <a:schemeClr val="dk1"/>
                </a:solidFill>
                <a:highlight>
                  <a:srgbClr val="FFFFFF"/>
                </a:highlight>
                <a:latin typeface="Nunito Sans"/>
                <a:ea typeface="Nunito Sans"/>
                <a:cs typeface="Nunito Sans"/>
                <a:sym typeface="Nunito Sans"/>
              </a:rPr>
              <a:t>the parties' counsel</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each party's counsel</a:t>
            </a:r>
            <a:r>
              <a:rPr lang="en" sz="1252">
                <a:solidFill>
                  <a:schemeClr val="dk1"/>
                </a:solidFill>
                <a:highlight>
                  <a:srgbClr val="FFFFFF"/>
                </a:highlight>
                <a:latin typeface="Nunito Sans"/>
                <a:ea typeface="Nunito Sans"/>
                <a:cs typeface="Nunito Sans"/>
                <a:sym typeface="Nunito Sans"/>
              </a:rPr>
              <a:t> at the conclusion of the proceedings that, if an appeal is filed, [</a:t>
            </a:r>
            <a:r>
              <a:rPr lang="en" sz="1252" strike="sngStrike">
                <a:solidFill>
                  <a:schemeClr val="dk1"/>
                </a:solidFill>
                <a:highlight>
                  <a:srgbClr val="FFFFFF"/>
                </a:highlight>
                <a:latin typeface="Nunito Sans"/>
                <a:ea typeface="Nunito Sans"/>
                <a:cs typeface="Nunito Sans"/>
                <a:sym typeface="Nunito Sans"/>
              </a:rPr>
              <a:t>the parties' counsel</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appellate</a:t>
            </a:r>
            <a:r>
              <a:rPr lang="en" sz="1252">
                <a:solidFill>
                  <a:schemeClr val="dk1"/>
                </a:solidFill>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counsel</a:t>
            </a:r>
            <a:r>
              <a:rPr lang="en" sz="1252">
                <a:solidFill>
                  <a:schemeClr val="dk1"/>
                </a:solidFill>
                <a:highlight>
                  <a:srgbClr val="FFFFFF"/>
                </a:highlight>
                <a:latin typeface="Nunito Sans"/>
                <a:ea typeface="Nunito Sans"/>
                <a:cs typeface="Nunito Sans"/>
                <a:sym typeface="Nunito Sans"/>
              </a:rPr>
              <a:t> must represent the [</a:t>
            </a:r>
            <a:r>
              <a:rPr lang="en" sz="1252" strike="sngStrike">
                <a:solidFill>
                  <a:schemeClr val="dk1"/>
                </a:solidFill>
                <a:highlight>
                  <a:srgbClr val="FFFFFF"/>
                </a:highlight>
                <a:latin typeface="Nunito Sans"/>
                <a:ea typeface="Nunito Sans"/>
                <a:cs typeface="Nunito Sans"/>
                <a:sym typeface="Nunito Sans"/>
              </a:rPr>
              <a:t>parties</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party</a:t>
            </a:r>
            <a:r>
              <a:rPr lang="en" sz="1252">
                <a:solidFill>
                  <a:schemeClr val="dk1"/>
                </a:solidFill>
                <a:highlight>
                  <a:srgbClr val="FFFFFF"/>
                </a:highlight>
                <a:latin typeface="Nunito Sans"/>
                <a:ea typeface="Nunito Sans"/>
                <a:cs typeface="Nunito Sans"/>
                <a:sym typeface="Nunito Sans"/>
              </a:rPr>
              <a:t> throughout the appellate process [</a:t>
            </a:r>
            <a:r>
              <a:rPr lang="en" sz="1252" strike="sngStrike">
                <a:solidFill>
                  <a:schemeClr val="dk1"/>
                </a:solidFill>
                <a:highlight>
                  <a:srgbClr val="FFFFFF"/>
                </a:highlight>
                <a:latin typeface="Nunito Sans"/>
                <a:ea typeface="Nunito Sans"/>
                <a:cs typeface="Nunito Sans"/>
                <a:sym typeface="Nunito Sans"/>
              </a:rPr>
              <a:t>unless relieved of</a:t>
            </a:r>
            <a:r>
              <a:rPr lang="en" sz="1252">
                <a:solidFill>
                  <a:schemeClr val="dk1"/>
                </a:solidFill>
                <a:highlight>
                  <a:srgbClr val="FFFFFF"/>
                </a:highlight>
                <a:latin typeface="Nunito Sans"/>
                <a:ea typeface="Nunito Sans"/>
                <a:cs typeface="Nunito Sans"/>
                <a:sym typeface="Nunito Sans"/>
              </a:rPr>
              <a:t> </a:t>
            </a:r>
            <a:r>
              <a:rPr lang="en" sz="1252" strike="sngStrike">
                <a:solidFill>
                  <a:schemeClr val="dk1"/>
                </a:solidFill>
                <a:highlight>
                  <a:srgbClr val="FFFFFF"/>
                </a:highlight>
                <a:latin typeface="Nunito Sans"/>
                <a:ea typeface="Nunito Sans"/>
                <a:cs typeface="Nunito Sans"/>
                <a:sym typeface="Nunito Sans"/>
              </a:rPr>
              <a:t>that obligation by the juvenile court upon a showing of extraordinary circumstances</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unless</a:t>
            </a:r>
            <a:r>
              <a:rPr lang="en" sz="1252">
                <a:solidFill>
                  <a:schemeClr val="dk1"/>
                </a:solidFill>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appellate counsel is not appointed under the Utah Rules of Appellate Procedure, Rule 55.</a:t>
            </a:r>
            <a:r>
              <a:rPr lang="en" sz="1252">
                <a:solidFill>
                  <a:schemeClr val="dk1"/>
                </a:solidFill>
                <a:highlight>
                  <a:srgbClr val="FFFFFF"/>
                </a:highlight>
                <a:latin typeface="Nunito Sans"/>
                <a:ea typeface="Nunito Sans"/>
                <a:cs typeface="Nunito Sans"/>
                <a:sym typeface="Nunito Sans"/>
              </a:rPr>
              <a:t> </a:t>
            </a:r>
            <a:endParaRPr sz="1252">
              <a:solidFill>
                <a:schemeClr val="dk1"/>
              </a:solidFill>
              <a:highlight>
                <a:srgbClr val="FFFFFF"/>
              </a:highlight>
              <a:latin typeface="Nunito Sans"/>
              <a:ea typeface="Nunito Sans"/>
              <a:cs typeface="Nunito Sans"/>
              <a:sym typeface="Nunito Sans"/>
            </a:endParaRPr>
          </a:p>
          <a:p>
            <a:pPr marL="0" lvl="0" indent="0" algn="l" rtl="0">
              <a:lnSpc>
                <a:spcPct val="95000"/>
              </a:lnSpc>
              <a:spcBef>
                <a:spcPts val="1200"/>
              </a:spcBef>
              <a:spcAft>
                <a:spcPts val="0"/>
              </a:spcAft>
              <a:buSzPts val="852"/>
              <a:buNone/>
            </a:pPr>
            <a:r>
              <a:rPr lang="en" sz="1252">
                <a:solidFill>
                  <a:schemeClr val="dk1"/>
                </a:solidFill>
                <a:highlight>
                  <a:srgbClr val="FFFFFF"/>
                </a:highlight>
                <a:latin typeface="Nunito Sans"/>
                <a:ea typeface="Nunito Sans"/>
                <a:cs typeface="Nunito Sans"/>
                <a:sym typeface="Nunito Sans"/>
              </a:rPr>
              <a:t>(6) During the pendency of an appeal under Subsection (2)(a), [</a:t>
            </a:r>
            <a:r>
              <a:rPr lang="en" sz="1252" strike="sngStrike">
                <a:solidFill>
                  <a:schemeClr val="dk1"/>
                </a:solidFill>
                <a:highlight>
                  <a:srgbClr val="FFFFFF"/>
                </a:highlight>
                <a:latin typeface="Nunito Sans"/>
                <a:ea typeface="Nunito Sans"/>
                <a:cs typeface="Nunito Sans"/>
                <a:sym typeface="Nunito Sans"/>
              </a:rPr>
              <a:t>parties</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a party</a:t>
            </a:r>
            <a:r>
              <a:rPr lang="en" sz="1252">
                <a:solidFill>
                  <a:schemeClr val="dk1"/>
                </a:solidFill>
                <a:highlight>
                  <a:srgbClr val="FFFFFF"/>
                </a:highlight>
                <a:latin typeface="Nunito Sans"/>
                <a:ea typeface="Nunito Sans"/>
                <a:cs typeface="Nunito Sans"/>
                <a:sym typeface="Nunito Sans"/>
              </a:rPr>
              <a:t> shall maintain regular contact with the [</a:t>
            </a:r>
            <a:r>
              <a:rPr lang="en" sz="1252" strike="sngStrike">
                <a:solidFill>
                  <a:schemeClr val="dk1"/>
                </a:solidFill>
                <a:highlight>
                  <a:srgbClr val="FFFFFF"/>
                </a:highlight>
                <a:latin typeface="Nunito Sans"/>
                <a:ea typeface="Nunito Sans"/>
                <a:cs typeface="Nunito Sans"/>
                <a:sym typeface="Nunito Sans"/>
              </a:rPr>
              <a:t>parties'</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party's appellate</a:t>
            </a:r>
            <a:r>
              <a:rPr lang="en" sz="1252">
                <a:solidFill>
                  <a:schemeClr val="dk1"/>
                </a:solidFill>
                <a:highlight>
                  <a:srgbClr val="FFFFFF"/>
                </a:highlight>
                <a:latin typeface="Nunito Sans"/>
                <a:ea typeface="Nunito Sans"/>
                <a:cs typeface="Nunito Sans"/>
                <a:sym typeface="Nunito Sans"/>
              </a:rPr>
              <a:t> counsel, if any, and keep [</a:t>
            </a:r>
            <a:r>
              <a:rPr lang="en" sz="1252" strike="sngStrike">
                <a:solidFill>
                  <a:schemeClr val="dk1"/>
                </a:solidFill>
                <a:highlight>
                  <a:srgbClr val="FFFFFF"/>
                </a:highlight>
                <a:latin typeface="Nunito Sans"/>
                <a:ea typeface="Nunito Sans"/>
                <a:cs typeface="Nunito Sans"/>
                <a:sym typeface="Nunito Sans"/>
              </a:rPr>
              <a:t>all other</a:t>
            </a:r>
            <a:r>
              <a:rPr lang="en" sz="1252">
                <a:solidFill>
                  <a:schemeClr val="dk1"/>
                </a:solidFill>
                <a:latin typeface="Nunito Sans"/>
                <a:ea typeface="Nunito Sans"/>
                <a:cs typeface="Nunito Sans"/>
                <a:sym typeface="Nunito Sans"/>
              </a:rPr>
              <a:t> </a:t>
            </a:r>
            <a:r>
              <a:rPr lang="en" sz="1252" strike="sngStrike">
                <a:solidFill>
                  <a:schemeClr val="dk1"/>
                </a:solidFill>
                <a:highlight>
                  <a:srgbClr val="FFFFFF"/>
                </a:highlight>
                <a:latin typeface="Nunito Sans"/>
                <a:ea typeface="Nunito Sans"/>
                <a:cs typeface="Nunito Sans"/>
                <a:sym typeface="Nunito Sans"/>
              </a:rPr>
              <a:t>parties and the appellate court</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the party's appellate counsel</a:t>
            </a:r>
            <a:r>
              <a:rPr lang="en" sz="1252">
                <a:solidFill>
                  <a:schemeClr val="dk1"/>
                </a:solidFill>
                <a:highlight>
                  <a:srgbClr val="FFFFFF"/>
                </a:highlight>
                <a:latin typeface="Nunito Sans"/>
                <a:ea typeface="Nunito Sans"/>
                <a:cs typeface="Nunito Sans"/>
                <a:sym typeface="Nunito Sans"/>
              </a:rPr>
              <a:t> informed of the [</a:t>
            </a:r>
            <a:r>
              <a:rPr lang="en" sz="1252" strike="sngStrike">
                <a:solidFill>
                  <a:schemeClr val="dk1"/>
                </a:solidFill>
                <a:highlight>
                  <a:srgbClr val="FFFFFF"/>
                </a:highlight>
                <a:latin typeface="Nunito Sans"/>
                <a:ea typeface="Nunito Sans"/>
                <a:cs typeface="Nunito Sans"/>
                <a:sym typeface="Nunito Sans"/>
              </a:rPr>
              <a:t>parties'</a:t>
            </a:r>
            <a:r>
              <a:rPr lang="en" sz="1252">
                <a:solidFill>
                  <a:schemeClr val="dk1"/>
                </a:solidFill>
                <a:highlight>
                  <a:srgbClr val="FFFFFF"/>
                </a:highlight>
                <a:latin typeface="Nunito Sans"/>
                <a:ea typeface="Nunito Sans"/>
                <a:cs typeface="Nunito Sans"/>
                <a:sym typeface="Nunito Sans"/>
              </a:rPr>
              <a:t>] </a:t>
            </a:r>
            <a:r>
              <a:rPr lang="en" sz="1252" u="sng">
                <a:solidFill>
                  <a:schemeClr val="dk1"/>
                </a:solidFill>
                <a:highlight>
                  <a:srgbClr val="FFFFFF"/>
                </a:highlight>
                <a:latin typeface="Nunito Sans"/>
                <a:ea typeface="Nunito Sans"/>
                <a:cs typeface="Nunito Sans"/>
                <a:sym typeface="Nunito Sans"/>
              </a:rPr>
              <a:t>party's</a:t>
            </a:r>
            <a:r>
              <a:rPr lang="en" sz="1252">
                <a:solidFill>
                  <a:schemeClr val="dk1"/>
                </a:solidFill>
                <a:latin typeface="Nunito Sans"/>
                <a:ea typeface="Nunito Sans"/>
                <a:cs typeface="Nunito Sans"/>
                <a:sym typeface="Nunito Sans"/>
              </a:rPr>
              <a:t> </a:t>
            </a:r>
            <a:r>
              <a:rPr lang="en" sz="1252">
                <a:solidFill>
                  <a:schemeClr val="dk1"/>
                </a:solidFill>
                <a:highlight>
                  <a:srgbClr val="FFFFFF"/>
                </a:highlight>
                <a:latin typeface="Nunito Sans"/>
                <a:ea typeface="Nunito Sans"/>
                <a:cs typeface="Nunito Sans"/>
                <a:sym typeface="Nunito Sans"/>
              </a:rPr>
              <a:t>whereabouts.</a:t>
            </a:r>
            <a:endParaRPr sz="1252">
              <a:solidFill>
                <a:schemeClr val="dk1"/>
              </a:solidFill>
              <a:highlight>
                <a:srgbClr val="FFFFFF"/>
              </a:highlight>
              <a:latin typeface="Nunito Sans"/>
              <a:ea typeface="Nunito Sans"/>
              <a:cs typeface="Nunito Sans"/>
              <a:sym typeface="Nunito Sans"/>
            </a:endParaRPr>
          </a:p>
          <a:p>
            <a:pPr marL="0" lvl="0" indent="0" algn="l" rtl="0">
              <a:lnSpc>
                <a:spcPct val="95000"/>
              </a:lnSpc>
              <a:spcBef>
                <a:spcPts val="1200"/>
              </a:spcBef>
              <a:spcAft>
                <a:spcPts val="0"/>
              </a:spcAft>
              <a:buSzPts val="852"/>
              <a:buNone/>
            </a:pPr>
            <a:r>
              <a:rPr lang="en" sz="1552">
                <a:solidFill>
                  <a:srgbClr val="000000"/>
                </a:solidFill>
                <a:latin typeface="Nunito Sans"/>
                <a:ea typeface="Nunito Sans"/>
                <a:cs typeface="Nunito Sans"/>
                <a:sym typeface="Nunito Sans"/>
              </a:rPr>
              <a:t> </a:t>
            </a:r>
            <a:endParaRPr sz="1552">
              <a:solidFill>
                <a:srgbClr val="000000"/>
              </a:solidFill>
              <a:latin typeface="Nunito Sans"/>
              <a:ea typeface="Nunito Sans"/>
              <a:cs typeface="Nunito Sans"/>
              <a:sym typeface="Nunito Sans"/>
            </a:endParaRPr>
          </a:p>
          <a:p>
            <a:pPr marL="0" lvl="0" indent="0" algn="l" rtl="0">
              <a:lnSpc>
                <a:spcPct val="95000"/>
              </a:lnSpc>
              <a:spcBef>
                <a:spcPts val="1200"/>
              </a:spcBef>
              <a:spcAft>
                <a:spcPts val="1200"/>
              </a:spcAft>
              <a:buSzPts val="852"/>
              <a:buNone/>
            </a:pPr>
            <a:endParaRPr sz="852">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271325"/>
            <a:ext cx="8520600" cy="45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891"/>
              <a:buNone/>
            </a:pPr>
            <a:r>
              <a:rPr lang="en" sz="2000" b="1">
                <a:latin typeface="Nunito Sans"/>
                <a:ea typeface="Nunito Sans"/>
                <a:cs typeface="Nunito Sans"/>
                <a:sym typeface="Nunito Sans"/>
              </a:rPr>
              <a:t>Requirement for Qualified Appellate Counsel</a:t>
            </a:r>
            <a:endParaRPr sz="2000" b="1">
              <a:latin typeface="Nunito Sans"/>
              <a:ea typeface="Nunito Sans"/>
              <a:cs typeface="Nunito Sans"/>
              <a:sym typeface="Nunito Sans"/>
            </a:endParaRPr>
          </a:p>
        </p:txBody>
      </p:sp>
      <p:sp>
        <p:nvSpPr>
          <p:cNvPr id="105" name="Google Shape;105;p16"/>
          <p:cNvSpPr txBox="1">
            <a:spLocks noGrp="1"/>
          </p:cNvSpPr>
          <p:nvPr>
            <p:ph type="body" idx="1"/>
          </p:nvPr>
        </p:nvSpPr>
        <p:spPr>
          <a:xfrm>
            <a:off x="311700" y="856525"/>
            <a:ext cx="8520600" cy="3679200"/>
          </a:xfrm>
          <a:prstGeom prst="rect">
            <a:avLst/>
          </a:prstGeom>
        </p:spPr>
        <p:txBody>
          <a:bodyPr spcFirstLastPara="1" wrap="square" lIns="91425" tIns="91425" rIns="91425" bIns="91425" anchor="t" anchorCtr="0">
            <a:normAutofit fontScale="62500" lnSpcReduction="20000"/>
          </a:bodyPr>
          <a:lstStyle/>
          <a:p>
            <a:pPr marL="0" lvl="0" indent="0" algn="l" rtl="0">
              <a:spcBef>
                <a:spcPts val="1200"/>
              </a:spcBef>
              <a:spcAft>
                <a:spcPts val="0"/>
              </a:spcAft>
              <a:buNone/>
            </a:pPr>
            <a:r>
              <a:rPr lang="en" sz="2200" b="1">
                <a:solidFill>
                  <a:schemeClr val="dk1"/>
                </a:solidFill>
                <a:highlight>
                  <a:srgbClr val="FFFFFF"/>
                </a:highlight>
                <a:latin typeface="Nunito Sans"/>
                <a:ea typeface="Nunito Sans"/>
                <a:cs typeface="Nunito Sans"/>
                <a:sym typeface="Nunito Sans"/>
              </a:rPr>
              <a:t>Rule 55. Petition on appeal</a:t>
            </a:r>
            <a:endParaRPr sz="2200">
              <a:solidFill>
                <a:schemeClr val="dk1"/>
              </a:solidFill>
              <a:latin typeface="Nunito Sans"/>
              <a:ea typeface="Nunito Sans"/>
              <a:cs typeface="Nunito Sans"/>
              <a:sym typeface="Nunito Sans"/>
            </a:endParaRPr>
          </a:p>
          <a:p>
            <a:pPr marL="0" lvl="0" indent="0" algn="l" rtl="0">
              <a:spcBef>
                <a:spcPts val="1200"/>
              </a:spcBef>
              <a:spcAft>
                <a:spcPts val="0"/>
              </a:spcAft>
              <a:buNone/>
            </a:pPr>
            <a:r>
              <a:rPr lang="en" sz="2300">
                <a:solidFill>
                  <a:schemeClr val="dk1"/>
                </a:solidFill>
                <a:highlight>
                  <a:srgbClr val="FFFFFF"/>
                </a:highlight>
                <a:latin typeface="Nunito Sans"/>
                <a:ea typeface="Nunito Sans"/>
                <a:cs typeface="Nunito Sans"/>
                <a:sym typeface="Nunito Sans"/>
              </a:rPr>
              <a:t>(b) </a:t>
            </a:r>
            <a:r>
              <a:rPr lang="en" sz="2300" b="1">
                <a:solidFill>
                  <a:schemeClr val="dk1"/>
                </a:solidFill>
                <a:latin typeface="Nunito Sans"/>
                <a:ea typeface="Nunito Sans"/>
                <a:cs typeface="Nunito Sans"/>
                <a:sym typeface="Nunito Sans"/>
              </a:rPr>
              <a:t>Preparation by counsel.</a:t>
            </a:r>
            <a:r>
              <a:rPr lang="en" sz="2300">
                <a:solidFill>
                  <a:schemeClr val="dk1"/>
                </a:solidFill>
                <a:latin typeface="Nunito Sans"/>
                <a:ea typeface="Nunito Sans"/>
                <a:cs typeface="Nunito Sans"/>
                <a:sym typeface="Nunito Sans"/>
              </a:rPr>
              <a:t> If the petitioner has appointed counsel in the juvenile court, or has been found to be indigent, then the petition on appeal must be prepared by appellate counsel appointed pursuant to the requirements of </a:t>
            </a:r>
            <a:r>
              <a:rPr lang="en" sz="2300" b="1">
                <a:solidFill>
                  <a:schemeClr val="dk1"/>
                </a:solidFill>
                <a:latin typeface="Nunito Sans"/>
                <a:ea typeface="Nunito Sans"/>
                <a:cs typeface="Nunito Sans"/>
                <a:sym typeface="Nunito Sans"/>
              </a:rPr>
              <a:t>Rule 11-401 of the Utah Code of Judicial Administration.</a:t>
            </a:r>
            <a:r>
              <a:rPr lang="en" sz="2300">
                <a:solidFill>
                  <a:schemeClr val="dk1"/>
                </a:solidFill>
                <a:latin typeface="Nunito Sans"/>
                <a:ea typeface="Nunito Sans"/>
                <a:cs typeface="Nunito Sans"/>
                <a:sym typeface="Nunito Sans"/>
              </a:rPr>
              <a:t> Counsel must be appointed within 21 days from the filing of the original notice of appeal. Otherwise, the petition on appeal must be prepared by appellant’s trial counsel.</a:t>
            </a:r>
            <a:endParaRPr sz="2300">
              <a:solidFill>
                <a:schemeClr val="dk1"/>
              </a:solidFill>
              <a:latin typeface="Nunito Sans"/>
              <a:ea typeface="Nunito Sans"/>
              <a:cs typeface="Nunito Sans"/>
              <a:sym typeface="Nunito Sans"/>
            </a:endParaRPr>
          </a:p>
          <a:p>
            <a:pPr marL="0" lvl="0" indent="0" algn="l" rtl="0">
              <a:spcBef>
                <a:spcPts val="1200"/>
              </a:spcBef>
              <a:spcAft>
                <a:spcPts val="0"/>
              </a:spcAft>
              <a:buNone/>
            </a:pPr>
            <a:r>
              <a:rPr lang="en" sz="2300">
                <a:solidFill>
                  <a:schemeClr val="dk1"/>
                </a:solidFill>
                <a:highlight>
                  <a:srgbClr val="FFFFFF"/>
                </a:highlight>
                <a:latin typeface="Nunito Sans"/>
                <a:ea typeface="Nunito Sans"/>
                <a:cs typeface="Nunito Sans"/>
                <a:sym typeface="Nunito Sans"/>
              </a:rPr>
              <a:t> </a:t>
            </a:r>
            <a:endParaRPr sz="2300">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None/>
            </a:pPr>
            <a:r>
              <a:rPr lang="en" sz="2300" b="1">
                <a:solidFill>
                  <a:schemeClr val="dk1"/>
                </a:solidFill>
                <a:highlight>
                  <a:srgbClr val="FFFFFF"/>
                </a:highlight>
                <a:latin typeface="Nunito Sans"/>
                <a:ea typeface="Nunito Sans"/>
                <a:cs typeface="Nunito Sans"/>
                <a:sym typeface="Nunito Sans"/>
              </a:rPr>
              <a:t>Rule 11-401. Standing Committee on Appellate Representation and the Appellate Roster</a:t>
            </a:r>
            <a:endParaRPr sz="2300" b="1">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0"/>
              </a:spcAft>
              <a:buNone/>
            </a:pPr>
            <a:r>
              <a:rPr lang="en" sz="2300">
                <a:solidFill>
                  <a:schemeClr val="dk1"/>
                </a:solidFill>
                <a:highlight>
                  <a:srgbClr val="FFFFFF"/>
                </a:highlight>
                <a:latin typeface="Nunito Sans"/>
                <a:ea typeface="Nunito Sans"/>
                <a:cs typeface="Nunito Sans"/>
                <a:sym typeface="Nunito Sans"/>
              </a:rPr>
              <a:t>(b) </a:t>
            </a:r>
            <a:r>
              <a:rPr lang="en" sz="2300" b="1">
                <a:solidFill>
                  <a:schemeClr val="dk1"/>
                </a:solidFill>
                <a:latin typeface="Nunito Sans"/>
                <a:ea typeface="Nunito Sans"/>
                <a:cs typeface="Nunito Sans"/>
                <a:sym typeface="Nunito Sans"/>
              </a:rPr>
              <a:t>Appellate Roster. </a:t>
            </a:r>
            <a:r>
              <a:rPr lang="en" sz="2300">
                <a:solidFill>
                  <a:schemeClr val="dk1"/>
                </a:solidFill>
                <a:latin typeface="Nunito Sans"/>
                <a:ea typeface="Nunito Sans"/>
                <a:cs typeface="Nunito Sans"/>
                <a:sym typeface="Nunito Sans"/>
              </a:rPr>
              <a:t>The Board of Appellate Judges maintains an appellate roster of indigent service provider attorneys skilled in handling criminal, juvenile delinquency, and child welfare proceedings as defined in </a:t>
            </a:r>
            <a:r>
              <a:rPr lang="en" sz="2300" u="sng">
                <a:solidFill>
                  <a:schemeClr val="dk1"/>
                </a:solidFill>
                <a:highlight>
                  <a:srgbClr val="FFFFFF"/>
                </a:highlight>
                <a:latin typeface="Nunito Sans"/>
                <a:ea typeface="Nunito Sans"/>
                <a:cs typeface="Nunito Sans"/>
                <a:sym typeface="Nunito Sans"/>
                <a:hlinkClick r:id="rId3">
                  <a:extLst>
                    <a:ext uri="{A12FA001-AC4F-418D-AE19-62706E023703}">
                      <ahyp:hlinkClr xmlns:ahyp="http://schemas.microsoft.com/office/drawing/2018/hyperlinkcolor" val="tx"/>
                    </a:ext>
                  </a:extLst>
                </a:hlinkClick>
              </a:rPr>
              <a:t>Rule 1(f) of the Utah Rules of Appellate Procedure</a:t>
            </a:r>
            <a:r>
              <a:rPr lang="en" sz="2300">
                <a:solidFill>
                  <a:schemeClr val="dk1"/>
                </a:solidFill>
                <a:highlight>
                  <a:srgbClr val="FFFFFF"/>
                </a:highlight>
                <a:latin typeface="Nunito Sans"/>
                <a:ea typeface="Nunito Sans"/>
                <a:cs typeface="Nunito Sans"/>
                <a:sym typeface="Nunito Sans"/>
              </a:rPr>
              <a:t>, and termination of parental rights proceedings under </a:t>
            </a:r>
            <a:r>
              <a:rPr lang="en" sz="2300" u="sng">
                <a:solidFill>
                  <a:schemeClr val="dk1"/>
                </a:solidFill>
                <a:highlight>
                  <a:srgbClr val="FFFFFF"/>
                </a:highlight>
                <a:latin typeface="Nunito Sans"/>
                <a:ea typeface="Nunito Sans"/>
                <a:cs typeface="Nunito Sans"/>
                <a:sym typeface="Nunito Sans"/>
                <a:hlinkClick r:id="rId4">
                  <a:extLst>
                    <a:ext uri="{A12FA001-AC4F-418D-AE19-62706E023703}">
                      <ahyp:hlinkClr xmlns:ahyp="http://schemas.microsoft.com/office/drawing/2018/hyperlinkcolor" val="tx"/>
                    </a:ext>
                  </a:extLst>
                </a:hlinkClick>
              </a:rPr>
              <a:t>Section 78B-6-112</a:t>
            </a:r>
            <a:r>
              <a:rPr lang="en" sz="2300">
                <a:solidFill>
                  <a:schemeClr val="dk1"/>
                </a:solidFill>
                <a:highlight>
                  <a:srgbClr val="FFFFFF"/>
                </a:highlight>
                <a:latin typeface="Nunito Sans"/>
                <a:ea typeface="Nunito Sans"/>
                <a:cs typeface="Nunito Sans"/>
                <a:sym typeface="Nunito Sans"/>
              </a:rPr>
              <a:t>.</a:t>
            </a:r>
            <a:endParaRPr sz="2300">
              <a:solidFill>
                <a:schemeClr val="dk1"/>
              </a:solidFill>
              <a:highlight>
                <a:srgbClr val="FFFFFF"/>
              </a:highlight>
              <a:latin typeface="Nunito Sans"/>
              <a:ea typeface="Nunito Sans"/>
              <a:cs typeface="Nunito Sans"/>
              <a:sym typeface="Nunito Sans"/>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214575"/>
            <a:ext cx="8520600" cy="3804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200"/>
              </a:spcBef>
              <a:spcAft>
                <a:spcPts val="0"/>
              </a:spcAft>
              <a:buNone/>
            </a:pPr>
            <a:r>
              <a:rPr lang="en" sz="2222" b="1">
                <a:latin typeface="Nunito Sans"/>
                <a:ea typeface="Nunito Sans"/>
                <a:cs typeface="Nunito Sans"/>
                <a:sym typeface="Nunito Sans"/>
              </a:rPr>
              <a:t>SB 132 Child Welfare Revisions, Senator Harper</a:t>
            </a:r>
            <a:r>
              <a:rPr lang="en" sz="2222" b="1">
                <a:solidFill>
                  <a:srgbClr val="000000"/>
                </a:solidFill>
                <a:latin typeface="Arial"/>
                <a:ea typeface="Arial"/>
                <a:cs typeface="Arial"/>
                <a:sym typeface="Arial"/>
              </a:rPr>
              <a:t> </a:t>
            </a:r>
            <a:endParaRPr sz="2222" b="1">
              <a:solidFill>
                <a:srgbClr val="000000"/>
              </a:solidFill>
              <a:latin typeface="Arial"/>
              <a:ea typeface="Arial"/>
              <a:cs typeface="Arial"/>
              <a:sym typeface="Arial"/>
            </a:endParaRPr>
          </a:p>
          <a:p>
            <a:pPr marL="0" lvl="0" indent="0" algn="l" rtl="0">
              <a:spcBef>
                <a:spcPts val="1200"/>
              </a:spcBef>
              <a:spcAft>
                <a:spcPts val="0"/>
              </a:spcAft>
              <a:buNone/>
            </a:pPr>
            <a:endParaRPr/>
          </a:p>
        </p:txBody>
      </p:sp>
      <p:sp>
        <p:nvSpPr>
          <p:cNvPr id="111" name="Google Shape;111;p17"/>
          <p:cNvSpPr txBox="1">
            <a:spLocks noGrp="1"/>
          </p:cNvSpPr>
          <p:nvPr>
            <p:ph type="body" idx="1"/>
          </p:nvPr>
        </p:nvSpPr>
        <p:spPr>
          <a:xfrm>
            <a:off x="311700" y="708875"/>
            <a:ext cx="8520600" cy="4055100"/>
          </a:xfrm>
          <a:prstGeom prst="rect">
            <a:avLst/>
          </a:prstGeom>
        </p:spPr>
        <p:txBody>
          <a:bodyPr spcFirstLastPara="1" wrap="square" lIns="91425" tIns="91425" rIns="91425" bIns="91425" anchor="t" anchorCtr="0">
            <a:noAutofit/>
          </a:bodyPr>
          <a:lstStyle/>
          <a:p>
            <a:pPr marL="457200" lvl="0" indent="-312473" algn="l" rtl="0">
              <a:lnSpc>
                <a:spcPct val="95000"/>
              </a:lnSpc>
              <a:spcBef>
                <a:spcPts val="1200"/>
              </a:spcBef>
              <a:spcAft>
                <a:spcPts val="0"/>
              </a:spcAft>
              <a:buClr>
                <a:schemeClr val="dk1"/>
              </a:buClr>
              <a:buSzPts val="1321"/>
              <a:buFont typeface="Nunito Sans"/>
              <a:buChar char="➔"/>
            </a:pPr>
            <a:r>
              <a:rPr lang="en" sz="1320">
                <a:solidFill>
                  <a:schemeClr val="dk1"/>
                </a:solidFill>
                <a:latin typeface="Nunito Sans"/>
                <a:ea typeface="Nunito Sans"/>
                <a:cs typeface="Nunito Sans"/>
                <a:sym typeface="Nunito Sans"/>
              </a:rPr>
              <a:t>Modifies the definition of a Relative by removing the term “adoptive” parent of a sibling and replacing it with “permanent guardian or natural” parent of a sibling – (Section 80-3-102 (7)(c))</a:t>
            </a:r>
            <a:endParaRPr sz="1320">
              <a:solidFill>
                <a:schemeClr val="dk1"/>
              </a:solidFill>
              <a:latin typeface="Nunito Sans"/>
              <a:ea typeface="Nunito Sans"/>
              <a:cs typeface="Nunito Sans"/>
              <a:sym typeface="Nunito Sans"/>
            </a:endParaRPr>
          </a:p>
          <a:p>
            <a:pPr marL="457200" lvl="0" indent="-312473" algn="l" rtl="0">
              <a:lnSpc>
                <a:spcPct val="95000"/>
              </a:lnSpc>
              <a:spcBef>
                <a:spcPts val="0"/>
              </a:spcBef>
              <a:spcAft>
                <a:spcPts val="0"/>
              </a:spcAft>
              <a:buClr>
                <a:schemeClr val="dk1"/>
              </a:buClr>
              <a:buSzPts val="1321"/>
              <a:buFont typeface="Nunito Sans"/>
              <a:buChar char="➔"/>
            </a:pPr>
            <a:r>
              <a:rPr lang="en" sz="1320">
                <a:solidFill>
                  <a:schemeClr val="dk1"/>
                </a:solidFill>
                <a:latin typeface="Nunito Sans"/>
                <a:ea typeface="Nunito Sans"/>
                <a:cs typeface="Nunito Sans"/>
                <a:sym typeface="Nunito Sans"/>
              </a:rPr>
              <a:t>Creates a statutory presumption that placement with a relative or friend is in the best interest of the child</a:t>
            </a:r>
            <a:endParaRPr sz="999">
              <a:solidFill>
                <a:schemeClr val="dk1"/>
              </a:solidFill>
              <a:latin typeface="Nunito Sans"/>
              <a:ea typeface="Nunito Sans"/>
              <a:cs typeface="Nunito Sans"/>
              <a:sym typeface="Nunito Sans"/>
            </a:endParaRPr>
          </a:p>
          <a:p>
            <a:pPr marL="0" lvl="0" indent="0" algn="l" rtl="0">
              <a:lnSpc>
                <a:spcPct val="100000"/>
              </a:lnSpc>
              <a:spcBef>
                <a:spcPts val="1200"/>
              </a:spcBef>
              <a:spcAft>
                <a:spcPts val="0"/>
              </a:spcAft>
              <a:buSzPts val="605"/>
              <a:buNone/>
            </a:pPr>
            <a:r>
              <a:rPr lang="en" sz="1100">
                <a:solidFill>
                  <a:srgbClr val="000000"/>
                </a:solidFill>
                <a:highlight>
                  <a:srgbClr val="FFFFFF"/>
                </a:highlight>
                <a:latin typeface="Arial"/>
                <a:ea typeface="Arial"/>
                <a:cs typeface="Arial"/>
                <a:sym typeface="Arial"/>
              </a:rPr>
              <a:t>   </a:t>
            </a:r>
            <a:endParaRPr sz="1100">
              <a:solidFill>
                <a:srgbClr val="000000"/>
              </a:solidFill>
              <a:highlight>
                <a:srgbClr val="FFFFFF"/>
              </a:highlight>
              <a:latin typeface="Arial"/>
              <a:ea typeface="Arial"/>
              <a:cs typeface="Arial"/>
              <a:sym typeface="Arial"/>
            </a:endParaRPr>
          </a:p>
          <a:p>
            <a:pPr marL="0" lvl="0" indent="0" algn="l" rtl="0">
              <a:lnSpc>
                <a:spcPct val="100000"/>
              </a:lnSpc>
              <a:spcBef>
                <a:spcPts val="1200"/>
              </a:spcBef>
              <a:spcAft>
                <a:spcPts val="0"/>
              </a:spcAft>
              <a:buSzPts val="605"/>
              <a:buNone/>
            </a:pPr>
            <a:r>
              <a:rPr lang="en" sz="1200" b="1">
                <a:solidFill>
                  <a:schemeClr val="dk1"/>
                </a:solidFill>
                <a:highlight>
                  <a:srgbClr val="FFFFFF"/>
                </a:highlight>
                <a:latin typeface="Nunito Sans"/>
                <a:ea typeface="Nunito Sans"/>
                <a:cs typeface="Nunito Sans"/>
                <a:sym typeface="Nunito Sans"/>
              </a:rPr>
              <a:t>80-3-302. Shelter hearing -- Placement of a child</a:t>
            </a:r>
            <a:endParaRPr sz="1287" b="1">
              <a:solidFill>
                <a:schemeClr val="dk1"/>
              </a:solidFill>
              <a:latin typeface="Nunito Sans"/>
              <a:ea typeface="Nunito Sans"/>
              <a:cs typeface="Nunito Sans"/>
              <a:sym typeface="Nunito Sans"/>
            </a:endParaRPr>
          </a:p>
          <a:p>
            <a:pPr marL="0" lvl="0" indent="0" algn="l" rtl="0">
              <a:lnSpc>
                <a:spcPct val="100000"/>
              </a:lnSpc>
              <a:spcBef>
                <a:spcPts val="1200"/>
              </a:spcBef>
              <a:spcAft>
                <a:spcPts val="0"/>
              </a:spcAft>
              <a:buSzPts val="605"/>
              <a:buNone/>
            </a:pPr>
            <a:r>
              <a:rPr lang="en" sz="1187">
                <a:solidFill>
                  <a:schemeClr val="dk1"/>
                </a:solidFill>
                <a:highlight>
                  <a:srgbClr val="FFFFFF"/>
                </a:highlight>
                <a:latin typeface="Nunito Sans"/>
                <a:ea typeface="Nunito Sans"/>
                <a:cs typeface="Nunito Sans"/>
                <a:sym typeface="Nunito Sans"/>
              </a:rPr>
              <a:t>[</a:t>
            </a:r>
            <a:r>
              <a:rPr lang="en" sz="1187" strike="sngStrike">
                <a:solidFill>
                  <a:schemeClr val="dk1"/>
                </a:solidFill>
                <a:highlight>
                  <a:srgbClr val="FFFFFF"/>
                </a:highlight>
                <a:latin typeface="Nunito Sans"/>
                <a:ea typeface="Nunito Sans"/>
                <a:cs typeface="Nunito Sans"/>
                <a:sym typeface="Nunito Sans"/>
              </a:rPr>
              <a:t>(8)</a:t>
            </a:r>
            <a:r>
              <a:rPr lang="en" sz="1187">
                <a:solidFill>
                  <a:schemeClr val="dk1"/>
                </a:solidFill>
                <a:highlight>
                  <a:srgbClr val="FFFFFF"/>
                </a:highlight>
                <a:latin typeface="Nunito Sans"/>
                <a:ea typeface="Nunito Sans"/>
                <a:cs typeface="Nunito Sans"/>
                <a:sym typeface="Nunito Sans"/>
              </a:rPr>
              <a:t>] </a:t>
            </a:r>
            <a:r>
              <a:rPr lang="en" sz="1187" u="sng">
                <a:solidFill>
                  <a:schemeClr val="dk1"/>
                </a:solidFill>
                <a:highlight>
                  <a:srgbClr val="FFFFFF"/>
                </a:highlight>
                <a:latin typeface="Nunito Sans"/>
                <a:ea typeface="Nunito Sans"/>
                <a:cs typeface="Nunito Sans"/>
                <a:sym typeface="Nunito Sans"/>
              </a:rPr>
              <a:t>(7)</a:t>
            </a:r>
            <a:r>
              <a:rPr lang="en" sz="1187">
                <a:solidFill>
                  <a:schemeClr val="dk1"/>
                </a:solidFill>
                <a:highlight>
                  <a:srgbClr val="FFFFFF"/>
                </a:highlight>
                <a:latin typeface="Nunito Sans"/>
                <a:ea typeface="Nunito Sans"/>
                <a:cs typeface="Nunito Sans"/>
                <a:sym typeface="Nunito Sans"/>
              </a:rPr>
              <a:t> (a) </a:t>
            </a:r>
            <a:r>
              <a:rPr lang="en" sz="1187" u="sng">
                <a:solidFill>
                  <a:schemeClr val="dk1"/>
                </a:solidFill>
                <a:highlight>
                  <a:srgbClr val="FFFFFF"/>
                </a:highlight>
                <a:latin typeface="Nunito Sans"/>
                <a:ea typeface="Nunito Sans"/>
                <a:cs typeface="Nunito Sans"/>
                <a:sym typeface="Nunito Sans"/>
              </a:rPr>
              <a:t>(i)</a:t>
            </a:r>
            <a:r>
              <a:rPr lang="en" sz="1187">
                <a:solidFill>
                  <a:schemeClr val="dk1"/>
                </a:solidFill>
                <a:highlight>
                  <a:srgbClr val="FFFFFF"/>
                </a:highlight>
                <a:latin typeface="Nunito Sans"/>
                <a:ea typeface="Nunito Sans"/>
                <a:cs typeface="Nunito Sans"/>
                <a:sym typeface="Nunito Sans"/>
              </a:rPr>
              <a:t> Subject to Subsections [</a:t>
            </a:r>
            <a:r>
              <a:rPr lang="en" sz="1187" strike="sngStrike">
                <a:solidFill>
                  <a:schemeClr val="dk1"/>
                </a:solidFill>
                <a:highlight>
                  <a:srgbClr val="FFFFFF"/>
                </a:highlight>
                <a:latin typeface="Nunito Sans"/>
                <a:ea typeface="Nunito Sans"/>
                <a:cs typeface="Nunito Sans"/>
                <a:sym typeface="Nunito Sans"/>
              </a:rPr>
              <a:t>(8)(b) through (d),</a:t>
            </a:r>
            <a:r>
              <a:rPr lang="en" sz="1187">
                <a:solidFill>
                  <a:schemeClr val="dk1"/>
                </a:solidFill>
                <a:highlight>
                  <a:srgbClr val="FFFFFF"/>
                </a:highlight>
                <a:latin typeface="Nunito Sans"/>
                <a:ea typeface="Nunito Sans"/>
                <a:cs typeface="Nunito Sans"/>
                <a:sym typeface="Nunito Sans"/>
              </a:rPr>
              <a:t>] </a:t>
            </a:r>
            <a:r>
              <a:rPr lang="en" sz="1187" u="sng">
                <a:solidFill>
                  <a:schemeClr val="dk1"/>
                </a:solidFill>
                <a:highlight>
                  <a:srgbClr val="FFFFFF"/>
                </a:highlight>
                <a:latin typeface="Nunito Sans"/>
                <a:ea typeface="Nunito Sans"/>
                <a:cs typeface="Nunito Sans"/>
                <a:sym typeface="Nunito Sans"/>
              </a:rPr>
              <a:t>(7)(b) through (d) and if the provisions of this section are satisfied, the division and the juvenile court shall give</a:t>
            </a:r>
            <a:r>
              <a:rPr lang="en" sz="1187">
                <a:solidFill>
                  <a:schemeClr val="dk1"/>
                </a:solidFill>
                <a:highlight>
                  <a:srgbClr val="FFFFFF"/>
                </a:highlight>
                <a:latin typeface="Nunito Sans"/>
                <a:ea typeface="Nunito Sans"/>
                <a:cs typeface="Nunito Sans"/>
                <a:sym typeface="Nunito Sans"/>
              </a:rPr>
              <a:t> </a:t>
            </a:r>
            <a:r>
              <a:rPr lang="en" sz="1187">
                <a:solidFill>
                  <a:srgbClr val="FF0000"/>
                </a:solidFill>
                <a:highlight>
                  <a:srgbClr val="FFFFFF"/>
                </a:highlight>
                <a:latin typeface="Nunito Sans"/>
                <a:ea typeface="Nunito Sans"/>
                <a:cs typeface="Nunito Sans"/>
                <a:sym typeface="Nunito Sans"/>
              </a:rPr>
              <a:t>preferential consideration</a:t>
            </a:r>
            <a:r>
              <a:rPr lang="en" sz="1187">
                <a:solidFill>
                  <a:schemeClr val="dk1"/>
                </a:solidFill>
                <a:highlight>
                  <a:srgbClr val="FFFFFF"/>
                </a:highlight>
                <a:latin typeface="Nunito Sans"/>
                <a:ea typeface="Nunito Sans"/>
                <a:cs typeface="Nunito Sans"/>
                <a:sym typeface="Nunito Sans"/>
              </a:rPr>
              <a:t> [</a:t>
            </a:r>
            <a:r>
              <a:rPr lang="en" sz="1187" strike="sngStrike">
                <a:solidFill>
                  <a:schemeClr val="dk1"/>
                </a:solidFill>
                <a:highlight>
                  <a:srgbClr val="FFFFFF"/>
                </a:highlight>
                <a:latin typeface="Nunito Sans"/>
                <a:ea typeface="Nunito Sans"/>
                <a:cs typeface="Nunito Sans"/>
                <a:sym typeface="Nunito Sans"/>
              </a:rPr>
              <a:t>shall be given</a:t>
            </a:r>
            <a:r>
              <a:rPr lang="en" sz="1187">
                <a:solidFill>
                  <a:schemeClr val="dk1"/>
                </a:solidFill>
                <a:highlight>
                  <a:srgbClr val="FFFFFF"/>
                </a:highlight>
                <a:latin typeface="Nunito Sans"/>
                <a:ea typeface="Nunito Sans"/>
                <a:cs typeface="Nunito Sans"/>
                <a:sym typeface="Nunito Sans"/>
              </a:rPr>
              <a:t>] to a relative's or a friend's request for placement of the child, if the placement is in the best interest of the child[</a:t>
            </a:r>
            <a:r>
              <a:rPr lang="en" sz="1187" strike="sngStrike">
                <a:solidFill>
                  <a:schemeClr val="dk1"/>
                </a:solidFill>
                <a:highlight>
                  <a:srgbClr val="FFFFFF"/>
                </a:highlight>
                <a:latin typeface="Nunito Sans"/>
                <a:ea typeface="Nunito Sans"/>
                <a:cs typeface="Nunito Sans"/>
                <a:sym typeface="Nunito Sans"/>
              </a:rPr>
              <a:t>, and the provisions of this section are</a:t>
            </a:r>
            <a:r>
              <a:rPr lang="en" sz="1187">
                <a:solidFill>
                  <a:schemeClr val="dk1"/>
                </a:solidFill>
                <a:highlight>
                  <a:srgbClr val="FFFFFF"/>
                </a:highlight>
                <a:latin typeface="Nunito Sans"/>
                <a:ea typeface="Nunito Sans"/>
                <a:cs typeface="Nunito Sans"/>
                <a:sym typeface="Nunito Sans"/>
              </a:rPr>
              <a:t> </a:t>
            </a:r>
            <a:r>
              <a:rPr lang="en" sz="1187" strike="sngStrike">
                <a:solidFill>
                  <a:schemeClr val="dk1"/>
                </a:solidFill>
                <a:highlight>
                  <a:srgbClr val="FFFFFF"/>
                </a:highlight>
                <a:latin typeface="Nunito Sans"/>
                <a:ea typeface="Nunito Sans"/>
                <a:cs typeface="Nunito Sans"/>
                <a:sym typeface="Nunito Sans"/>
              </a:rPr>
              <a:t>satisfied</a:t>
            </a:r>
            <a:r>
              <a:rPr lang="en" sz="1187">
                <a:solidFill>
                  <a:schemeClr val="dk1"/>
                </a:solidFill>
                <a:highlight>
                  <a:srgbClr val="FFFFFF"/>
                </a:highlight>
                <a:latin typeface="Nunito Sans"/>
                <a:ea typeface="Nunito Sans"/>
                <a:cs typeface="Nunito Sans"/>
                <a:sym typeface="Nunito Sans"/>
              </a:rPr>
              <a:t>].</a:t>
            </a:r>
            <a:endParaRPr sz="1187">
              <a:solidFill>
                <a:schemeClr val="dk1"/>
              </a:solidFill>
              <a:highlight>
                <a:srgbClr val="FFFFFF"/>
              </a:highlight>
              <a:latin typeface="Nunito Sans"/>
              <a:ea typeface="Nunito Sans"/>
              <a:cs typeface="Nunito Sans"/>
              <a:sym typeface="Nunito Sans"/>
            </a:endParaRPr>
          </a:p>
          <a:p>
            <a:pPr marL="0" lvl="0" indent="0" algn="l" rtl="0">
              <a:lnSpc>
                <a:spcPct val="100000"/>
              </a:lnSpc>
              <a:spcBef>
                <a:spcPts val="1200"/>
              </a:spcBef>
              <a:spcAft>
                <a:spcPts val="0"/>
              </a:spcAft>
              <a:buSzPts val="605"/>
              <a:buNone/>
            </a:pPr>
            <a:r>
              <a:rPr lang="en" sz="1187" b="1" u="sng">
                <a:solidFill>
                  <a:schemeClr val="dk1"/>
                </a:solidFill>
                <a:highlight>
                  <a:srgbClr val="FFFFFF"/>
                </a:highlight>
                <a:latin typeface="Nunito Sans"/>
                <a:ea typeface="Nunito Sans"/>
                <a:cs typeface="Nunito Sans"/>
                <a:sym typeface="Nunito Sans"/>
              </a:rPr>
              <a:t>(ii) For purposes of the preferential consideration under Subsection (7)(a)(i), there is a rebuttable presumption that placement of the child with a relative is in the best interest of the</a:t>
            </a:r>
            <a:r>
              <a:rPr lang="en" sz="1187" b="1">
                <a:solidFill>
                  <a:schemeClr val="dk1"/>
                </a:solidFill>
                <a:highlight>
                  <a:srgbClr val="FFFFFF"/>
                </a:highlight>
                <a:latin typeface="Nunito Sans"/>
                <a:ea typeface="Nunito Sans"/>
                <a:cs typeface="Nunito Sans"/>
                <a:sym typeface="Nunito Sans"/>
              </a:rPr>
              <a:t> </a:t>
            </a:r>
            <a:r>
              <a:rPr lang="en" sz="1187" b="1" u="sng">
                <a:solidFill>
                  <a:schemeClr val="dk1"/>
                </a:solidFill>
                <a:highlight>
                  <a:srgbClr val="FFFFFF"/>
                </a:highlight>
                <a:latin typeface="Nunito Sans"/>
                <a:ea typeface="Nunito Sans"/>
                <a:cs typeface="Nunito Sans"/>
                <a:sym typeface="Nunito Sans"/>
              </a:rPr>
              <a:t>child</a:t>
            </a:r>
            <a:r>
              <a:rPr lang="en" sz="1187" u="sng">
                <a:solidFill>
                  <a:schemeClr val="dk1"/>
                </a:solidFill>
                <a:highlight>
                  <a:srgbClr val="FFFFFF"/>
                </a:highlight>
                <a:latin typeface="Nunito Sans"/>
                <a:ea typeface="Nunito Sans"/>
                <a:cs typeface="Nunito Sans"/>
                <a:sym typeface="Nunito Sans"/>
              </a:rPr>
              <a:t>.</a:t>
            </a:r>
            <a:endParaRPr sz="1187" u="sng">
              <a:solidFill>
                <a:schemeClr val="dk1"/>
              </a:solidFill>
              <a:highlight>
                <a:srgbClr val="FFFFFF"/>
              </a:highlight>
              <a:latin typeface="Nunito Sans"/>
              <a:ea typeface="Nunito Sans"/>
              <a:cs typeface="Nunito Sans"/>
              <a:sym typeface="Nunito Sans"/>
            </a:endParaRPr>
          </a:p>
          <a:p>
            <a:pPr marL="0" lvl="0" indent="0" algn="l" rtl="0">
              <a:lnSpc>
                <a:spcPct val="95000"/>
              </a:lnSpc>
              <a:spcBef>
                <a:spcPts val="0"/>
              </a:spcBef>
              <a:spcAft>
                <a:spcPts val="0"/>
              </a:spcAft>
              <a:buSzPts val="605"/>
              <a:buNone/>
            </a:pPr>
            <a:endParaRPr sz="805" b="1">
              <a:solidFill>
                <a:schemeClr val="dk1"/>
              </a:solidFill>
              <a:latin typeface="Nunito Sans"/>
              <a:ea typeface="Nunito Sans"/>
              <a:cs typeface="Nunito Sans"/>
              <a:sym typeface="Nunito Sans"/>
            </a:endParaRPr>
          </a:p>
          <a:p>
            <a:pPr marL="0" lvl="0" indent="0" algn="l" rtl="0">
              <a:lnSpc>
                <a:spcPct val="95000"/>
              </a:lnSpc>
              <a:spcBef>
                <a:spcPts val="1200"/>
              </a:spcBef>
              <a:spcAft>
                <a:spcPts val="0"/>
              </a:spcAft>
              <a:buSzPts val="605"/>
              <a:buNone/>
            </a:pPr>
            <a:r>
              <a:rPr lang="en" sz="1138" b="1">
                <a:solidFill>
                  <a:schemeClr val="dk1"/>
                </a:solidFill>
                <a:latin typeface="Nunito Sans"/>
                <a:ea typeface="Nunito Sans"/>
                <a:cs typeface="Nunito Sans"/>
                <a:sym typeface="Nunito Sans"/>
              </a:rPr>
              <a:t>The presumption will apply in:</a:t>
            </a:r>
            <a:endParaRPr sz="1138" b="1">
              <a:solidFill>
                <a:schemeClr val="dk1"/>
              </a:solidFill>
              <a:latin typeface="Nunito Sans"/>
              <a:ea typeface="Nunito Sans"/>
              <a:cs typeface="Nunito Sans"/>
              <a:sym typeface="Nunito Sans"/>
            </a:endParaRPr>
          </a:p>
          <a:p>
            <a:pPr marL="457200" lvl="0" indent="-300871" algn="l" rtl="0">
              <a:lnSpc>
                <a:spcPct val="95000"/>
              </a:lnSpc>
              <a:spcBef>
                <a:spcPts val="1200"/>
              </a:spcBef>
              <a:spcAft>
                <a:spcPts val="0"/>
              </a:spcAft>
              <a:buClr>
                <a:schemeClr val="dk1"/>
              </a:buClr>
              <a:buSzPts val="1138"/>
              <a:buFont typeface="Nunito Sans"/>
              <a:buChar char="➔"/>
            </a:pPr>
            <a:r>
              <a:rPr lang="en" sz="1138" b="1">
                <a:solidFill>
                  <a:schemeClr val="dk1"/>
                </a:solidFill>
                <a:latin typeface="Nunito Sans"/>
                <a:ea typeface="Nunito Sans"/>
                <a:cs typeface="Nunito Sans"/>
                <a:sym typeface="Nunito Sans"/>
              </a:rPr>
              <a:t>Shelter hearing placement decision – 80-3-302 (lines 757-759)</a:t>
            </a:r>
            <a:endParaRPr sz="1138" b="1">
              <a:solidFill>
                <a:schemeClr val="dk1"/>
              </a:solidFill>
              <a:latin typeface="Nunito Sans"/>
              <a:ea typeface="Nunito Sans"/>
              <a:cs typeface="Nunito Sans"/>
              <a:sym typeface="Nunito Sans"/>
            </a:endParaRPr>
          </a:p>
          <a:p>
            <a:pPr marL="457200" lvl="0" indent="-300871" algn="l" rtl="0">
              <a:lnSpc>
                <a:spcPct val="95000"/>
              </a:lnSpc>
              <a:spcBef>
                <a:spcPts val="0"/>
              </a:spcBef>
              <a:spcAft>
                <a:spcPts val="0"/>
              </a:spcAft>
              <a:buClr>
                <a:schemeClr val="dk1"/>
              </a:buClr>
              <a:buSzPts val="1138"/>
              <a:buFont typeface="Nunito Sans"/>
              <a:buChar char="➔"/>
            </a:pPr>
            <a:r>
              <a:rPr lang="en" sz="1138" b="1">
                <a:solidFill>
                  <a:schemeClr val="dk1"/>
                </a:solidFill>
                <a:latin typeface="Nunito Sans"/>
                <a:ea typeface="Nunito Sans"/>
                <a:cs typeface="Nunito Sans"/>
                <a:sym typeface="Nunito Sans"/>
              </a:rPr>
              <a:t>Post-shelter hearing placement decision by DCFS – 80-3-303 (lines 941-942)</a:t>
            </a:r>
            <a:endParaRPr sz="1138" b="1">
              <a:solidFill>
                <a:schemeClr val="dk1"/>
              </a:solidFill>
              <a:latin typeface="Nunito Sans"/>
              <a:ea typeface="Nunito Sans"/>
              <a:cs typeface="Nunito Sans"/>
              <a:sym typeface="Nunito Sans"/>
            </a:endParaRPr>
          </a:p>
          <a:p>
            <a:pPr marL="457200" lvl="0" indent="-300871" algn="l" rtl="0">
              <a:lnSpc>
                <a:spcPct val="95000"/>
              </a:lnSpc>
              <a:spcBef>
                <a:spcPts val="0"/>
              </a:spcBef>
              <a:spcAft>
                <a:spcPts val="0"/>
              </a:spcAft>
              <a:buClr>
                <a:schemeClr val="dk1"/>
              </a:buClr>
              <a:buSzPts val="1138"/>
              <a:buFont typeface="Nunito Sans"/>
              <a:buChar char="➔"/>
            </a:pPr>
            <a:r>
              <a:rPr lang="en" sz="1138" b="1">
                <a:solidFill>
                  <a:schemeClr val="dk1"/>
                </a:solidFill>
                <a:latin typeface="Nunito Sans"/>
                <a:ea typeface="Nunito Sans"/>
                <a:cs typeface="Nunito Sans"/>
                <a:sym typeface="Nunito Sans"/>
              </a:rPr>
              <a:t>When evaluating reasonable efforts at a 6 month review – 80-3-407 (lines 1186-1187)</a:t>
            </a:r>
            <a:endParaRPr sz="1138" b="1">
              <a:solidFill>
                <a:schemeClr val="dk1"/>
              </a:solidFill>
              <a:latin typeface="Nunito Sans"/>
              <a:ea typeface="Nunito Sans"/>
              <a:cs typeface="Nunito Sans"/>
              <a:sym typeface="Nunito Sans"/>
            </a:endParaRPr>
          </a:p>
          <a:p>
            <a:pPr marL="457200" lvl="0" indent="-300871" algn="l" rtl="0">
              <a:lnSpc>
                <a:spcPct val="95000"/>
              </a:lnSpc>
              <a:spcBef>
                <a:spcPts val="0"/>
              </a:spcBef>
              <a:spcAft>
                <a:spcPts val="0"/>
              </a:spcAft>
              <a:buClr>
                <a:schemeClr val="dk1"/>
              </a:buClr>
              <a:buSzPts val="1138"/>
              <a:buFont typeface="Nunito Sans"/>
              <a:buChar char="➔"/>
            </a:pPr>
            <a:r>
              <a:rPr lang="en" sz="1138" b="1">
                <a:solidFill>
                  <a:schemeClr val="dk1"/>
                </a:solidFill>
                <a:latin typeface="Nunito Sans"/>
                <a:ea typeface="Nunito Sans"/>
                <a:cs typeface="Nunito Sans"/>
                <a:sym typeface="Nunito Sans"/>
              </a:rPr>
              <a:t>At the permanency hearing when evaluating reasonable efforts – 80-3-409 (lines 1322-1326)</a:t>
            </a:r>
            <a:endParaRPr sz="1138" b="1">
              <a:solidFill>
                <a:schemeClr val="dk1"/>
              </a:solidFill>
              <a:latin typeface="Nunito Sans"/>
              <a:ea typeface="Nunito Sans"/>
              <a:cs typeface="Nunito Sans"/>
              <a:sym typeface="Nunito Sans"/>
            </a:endParaRPr>
          </a:p>
          <a:p>
            <a:pPr marL="0" lvl="0" indent="0" algn="l" rtl="0">
              <a:lnSpc>
                <a:spcPct val="95000"/>
              </a:lnSpc>
              <a:spcBef>
                <a:spcPts val="1200"/>
              </a:spcBef>
              <a:spcAft>
                <a:spcPts val="1200"/>
              </a:spcAft>
              <a:buSzPts val="605"/>
              <a:buNone/>
            </a:pPr>
            <a:endParaRPr sz="605" b="1">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088" b="1">
                <a:latin typeface="Nunito Sans"/>
                <a:ea typeface="Nunito Sans"/>
                <a:cs typeface="Nunito Sans"/>
                <a:sym typeface="Nunito Sans"/>
              </a:rPr>
              <a:t>HB 248 Juvenile Amendments, Representative Snow</a:t>
            </a:r>
            <a:endParaRPr sz="2088" b="1">
              <a:latin typeface="Nunito Sans"/>
              <a:ea typeface="Nunito Sans"/>
              <a:cs typeface="Nunito Sans"/>
              <a:sym typeface="Nunito Sans"/>
            </a:endParaRPr>
          </a:p>
        </p:txBody>
      </p:sp>
      <p:sp>
        <p:nvSpPr>
          <p:cNvPr id="117" name="Google Shape;117;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0" algn="l" rtl="0">
              <a:lnSpc>
                <a:spcPct val="100000"/>
              </a:lnSpc>
              <a:spcBef>
                <a:spcPts val="0"/>
              </a:spcBef>
              <a:spcAft>
                <a:spcPts val="0"/>
              </a:spcAft>
              <a:buNone/>
            </a:pPr>
            <a:endParaRPr/>
          </a:p>
          <a:p>
            <a:pPr marL="457200" lvl="0" indent="-330200" algn="l" rtl="0">
              <a:lnSpc>
                <a:spcPct val="100000"/>
              </a:lnSpc>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8489 Lines of Recodification</a:t>
            </a:r>
            <a:endParaRPr sz="1600">
              <a:solidFill>
                <a:schemeClr val="dk1"/>
              </a:solidFill>
              <a:latin typeface="Nunito Sans"/>
              <a:ea typeface="Nunito Sans"/>
              <a:cs typeface="Nunito Sans"/>
              <a:sym typeface="Nunito Sans"/>
            </a:endParaRPr>
          </a:p>
          <a:p>
            <a:pPr marL="457200" lvl="0" indent="0" algn="l" rtl="0">
              <a:lnSpc>
                <a:spcPct val="100000"/>
              </a:lnSpc>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lnSpc>
                <a:spcPct val="100000"/>
              </a:lnSpc>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Provided assurances that no substantive changes are intended or wanted</a:t>
            </a:r>
            <a:endParaRPr sz="1600">
              <a:solidFill>
                <a:schemeClr val="dk1"/>
              </a:solidFill>
              <a:latin typeface="Nunito Sans"/>
              <a:ea typeface="Nunito Sans"/>
              <a:cs typeface="Nunito Sans"/>
              <a:sym typeface="Nunito Sans"/>
            </a:endParaRPr>
          </a:p>
          <a:p>
            <a:pPr marL="457200" lvl="0" indent="0" algn="l" rtl="0">
              <a:lnSpc>
                <a:spcPct val="100000"/>
              </a:lnSpc>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lnSpc>
                <a:spcPct val="100000"/>
              </a:lnSpc>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If you find any in practice let’s correct them</a:t>
            </a:r>
            <a:endParaRPr sz="1600">
              <a:solidFill>
                <a:schemeClr val="dk1"/>
              </a:solidFill>
              <a:latin typeface="Nunito Sans"/>
              <a:ea typeface="Nunito Sans"/>
              <a:cs typeface="Nunito Sans"/>
              <a:sym typeface="Nunito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a:latin typeface="Nunito Sans"/>
                <a:ea typeface="Nunito Sans"/>
                <a:cs typeface="Nunito Sans"/>
                <a:sym typeface="Nunito Sans"/>
              </a:rPr>
              <a:t>S</a:t>
            </a:r>
            <a:r>
              <a:rPr lang="en" sz="2000" b="1">
                <a:latin typeface="Nunito Sans"/>
                <a:ea typeface="Nunito Sans"/>
                <a:cs typeface="Nunito Sans"/>
                <a:sym typeface="Nunito Sans"/>
              </a:rPr>
              <a:t>B 108 Indigent Defense Amendments, Senator Weiler</a:t>
            </a:r>
            <a:endParaRPr sz="3900">
              <a:latin typeface="Nunito Sans"/>
              <a:ea typeface="Nunito Sans"/>
              <a:cs typeface="Nunito Sans"/>
              <a:sym typeface="Nunito Sans"/>
            </a:endParaRPr>
          </a:p>
        </p:txBody>
      </p:sp>
      <p:sp>
        <p:nvSpPr>
          <p:cNvPr id="123" name="Google Shape;123;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0" algn="l" rtl="0">
              <a:spcBef>
                <a:spcPts val="1200"/>
              </a:spcBef>
              <a:spcAft>
                <a:spcPts val="0"/>
              </a:spcAft>
              <a:buNone/>
            </a:pPr>
            <a:endParaRPr sz="15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Broadens the definition of the resources for which the IDC may provide grant funding</a:t>
            </a:r>
            <a:endParaRPr sz="1600">
              <a:solidFill>
                <a:schemeClr val="dk1"/>
              </a:solidFill>
              <a:latin typeface="Nunito Sans"/>
              <a:ea typeface="Nunito Sans"/>
              <a:cs typeface="Nunito Sans"/>
              <a:sym typeface="Nunito Sans"/>
            </a:endParaRPr>
          </a:p>
          <a:p>
            <a:pPr marL="457200" lvl="0" indent="0" algn="l" rtl="0">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IDC funding is already available for a wide range of resources to support parent representation</a:t>
            </a:r>
            <a:endParaRPr sz="1600">
              <a:solidFill>
                <a:schemeClr val="dk1"/>
              </a:solidFill>
              <a:latin typeface="Nunito Sans"/>
              <a:ea typeface="Nunito Sans"/>
              <a:cs typeface="Nunito Sans"/>
              <a:sym typeface="Nunito Sans"/>
            </a:endParaRPr>
          </a:p>
          <a:p>
            <a:pPr marL="0" lvl="0" indent="0" algn="l" rtl="0">
              <a:spcBef>
                <a:spcPts val="1200"/>
              </a:spcBef>
              <a:spcAft>
                <a:spcPts val="0"/>
              </a:spcAft>
              <a:buNone/>
            </a:pPr>
            <a:r>
              <a:rPr lang="en" sz="1100">
                <a:solidFill>
                  <a:srgbClr val="0070C0"/>
                </a:solidFill>
                <a:latin typeface="Arial"/>
                <a:ea typeface="Arial"/>
                <a:cs typeface="Arial"/>
                <a:sym typeface="Arial"/>
              </a:rPr>
              <a:t> </a:t>
            </a:r>
            <a:endParaRPr sz="1100">
              <a:solidFill>
                <a:srgbClr val="0070C0"/>
              </a:solidFill>
              <a:latin typeface="Arial"/>
              <a:ea typeface="Arial"/>
              <a:cs typeface="Arial"/>
              <a:sym typeface="Aria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442575"/>
            <a:ext cx="8520600" cy="607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u="sng">
                <a:solidFill>
                  <a:schemeClr val="accent2"/>
                </a:solidFill>
                <a:latin typeface="Nunito Sans"/>
                <a:ea typeface="Nunito Sans"/>
                <a:cs typeface="Nunito Sans"/>
                <a:sym typeface="Nunito Sans"/>
              </a:rPr>
              <a:t>Legislative activity and influencing public policy</a:t>
            </a:r>
            <a:endParaRPr sz="4000" b="1" u="sng">
              <a:solidFill>
                <a:schemeClr val="accent2"/>
              </a:solidFill>
              <a:latin typeface="Nunito Sans"/>
              <a:ea typeface="Nunito Sans"/>
              <a:cs typeface="Nunito Sans"/>
              <a:sym typeface="Nunito Sans"/>
            </a:endParaRPr>
          </a:p>
        </p:txBody>
      </p:sp>
      <p:sp>
        <p:nvSpPr>
          <p:cNvPr id="129" name="Google Shape;129;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10000"/>
          </a:bodyPr>
          <a:lstStyle/>
          <a:p>
            <a:pPr marL="457200" lvl="0" indent="-342900" algn="l" rtl="0">
              <a:spcBef>
                <a:spcPts val="1200"/>
              </a:spcBef>
              <a:spcAft>
                <a:spcPts val="0"/>
              </a:spcAft>
              <a:buClr>
                <a:schemeClr val="dk1"/>
              </a:buClr>
              <a:buSzPts val="1800"/>
              <a:buFont typeface="Nunito Sans"/>
              <a:buChar char="➔"/>
            </a:pPr>
            <a:r>
              <a:rPr lang="en" sz="1700">
                <a:solidFill>
                  <a:schemeClr val="dk1"/>
                </a:solidFill>
                <a:latin typeface="Nunito Sans"/>
                <a:ea typeface="Nunito Sans"/>
                <a:cs typeface="Nunito Sans"/>
                <a:sym typeface="Nunito Sans"/>
              </a:rPr>
              <a:t> </a:t>
            </a:r>
            <a:r>
              <a:rPr lang="en" sz="1600">
                <a:solidFill>
                  <a:schemeClr val="dk1"/>
                </a:solidFill>
                <a:latin typeface="Nunito Sans"/>
                <a:ea typeface="Nunito Sans"/>
                <a:cs typeface="Nunito Sans"/>
                <a:sym typeface="Nunito Sans"/>
              </a:rPr>
              <a:t>It is not “I’m a Bill on Capitol Hill”</a:t>
            </a:r>
            <a:endParaRPr sz="1600">
              <a:solidFill>
                <a:schemeClr val="dk1"/>
              </a:solidFill>
              <a:latin typeface="Nunito Sans"/>
              <a:ea typeface="Nunito Sans"/>
              <a:cs typeface="Nunito Sans"/>
              <a:sym typeface="Nunito Sans"/>
            </a:endParaRPr>
          </a:p>
          <a:p>
            <a:pPr marL="457200" lvl="0" indent="0" algn="l" rtl="0">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Where and how are decisions made?</a:t>
            </a:r>
            <a:endParaRPr sz="1600">
              <a:solidFill>
                <a:schemeClr val="dk1"/>
              </a:solidFill>
              <a:latin typeface="Nunito Sans"/>
              <a:ea typeface="Nunito Sans"/>
              <a:cs typeface="Nunito Sans"/>
              <a:sym typeface="Nunito Sans"/>
            </a:endParaRPr>
          </a:p>
          <a:p>
            <a:pPr marL="914400" lvl="1" indent="-330200" algn="l" rtl="0">
              <a:spcBef>
                <a:spcPts val="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Anecdotes</a:t>
            </a:r>
            <a:endParaRPr sz="1600">
              <a:solidFill>
                <a:schemeClr val="dk1"/>
              </a:solidFill>
              <a:latin typeface="Nunito Sans"/>
              <a:ea typeface="Nunito Sans"/>
              <a:cs typeface="Nunito Sans"/>
              <a:sym typeface="Nunito Sans"/>
            </a:endParaRPr>
          </a:p>
          <a:p>
            <a:pPr marL="914400" lvl="1" indent="-330200" algn="l" rtl="0">
              <a:spcBef>
                <a:spcPts val="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Research, reports and pilot programs</a:t>
            </a:r>
            <a:endParaRPr sz="1600">
              <a:solidFill>
                <a:schemeClr val="dk1"/>
              </a:solidFill>
              <a:latin typeface="Nunito Sans"/>
              <a:ea typeface="Nunito Sans"/>
              <a:cs typeface="Nunito Sans"/>
              <a:sym typeface="Nunito Sans"/>
            </a:endParaRPr>
          </a:p>
          <a:p>
            <a:pPr marL="914400" lvl="1" indent="-330200" algn="l" rtl="0">
              <a:spcBef>
                <a:spcPts val="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Well reasoned arguments and innovative ideas</a:t>
            </a:r>
            <a:endParaRPr sz="1600">
              <a:solidFill>
                <a:schemeClr val="dk1"/>
              </a:solidFill>
              <a:latin typeface="Nunito Sans"/>
              <a:ea typeface="Nunito Sans"/>
              <a:cs typeface="Nunito Sans"/>
              <a:sym typeface="Nunito Sans"/>
            </a:endParaRPr>
          </a:p>
          <a:p>
            <a:pPr marL="1828800" lvl="0" indent="0" algn="l" rtl="0">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Personal relationships and self-interested deals</a:t>
            </a:r>
            <a:endParaRPr sz="1600">
              <a:solidFill>
                <a:schemeClr val="dk1"/>
              </a:solidFill>
              <a:latin typeface="Nunito Sans"/>
              <a:ea typeface="Nunito Sans"/>
              <a:cs typeface="Nunito Sans"/>
              <a:sym typeface="Nunito Sans"/>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ctr" rtl="0">
              <a:lnSpc>
                <a:spcPct val="115000"/>
              </a:lnSpc>
              <a:spcBef>
                <a:spcPts val="1200"/>
              </a:spcBef>
              <a:spcAft>
                <a:spcPts val="0"/>
              </a:spcAft>
              <a:buSzPts val="990"/>
              <a:buNone/>
            </a:pPr>
            <a:r>
              <a:rPr lang="en" sz="2000" b="1">
                <a:latin typeface="Nunito Sans"/>
                <a:ea typeface="Nunito Sans"/>
                <a:cs typeface="Nunito Sans"/>
                <a:sym typeface="Nunito Sans"/>
              </a:rPr>
              <a:t>Process of creating legislation and the timing (It starts on May 4)</a:t>
            </a:r>
            <a:endParaRPr sz="2000" b="1">
              <a:latin typeface="Nunito Sans"/>
              <a:ea typeface="Nunito Sans"/>
              <a:cs typeface="Nunito Sans"/>
              <a:sym typeface="Nunito Sans"/>
            </a:endParaRPr>
          </a:p>
          <a:p>
            <a:pPr marL="0" lvl="0" indent="0" algn="l" rtl="0">
              <a:spcBef>
                <a:spcPts val="1200"/>
              </a:spcBef>
              <a:spcAft>
                <a:spcPts val="0"/>
              </a:spcAft>
              <a:buSzPts val="990"/>
              <a:buNone/>
            </a:pPr>
            <a:endParaRPr sz="2700"/>
          </a:p>
        </p:txBody>
      </p:sp>
      <p:sp>
        <p:nvSpPr>
          <p:cNvPr id="135" name="Google Shape;135;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lnSpcReduction="10000"/>
          </a:bodyPr>
          <a:lstStyle/>
          <a:p>
            <a:pPr marL="0" lvl="0" indent="0" algn="l" rtl="0">
              <a:spcBef>
                <a:spcPts val="1200"/>
              </a:spcBef>
              <a:spcAft>
                <a:spcPts val="0"/>
              </a:spcAft>
              <a:buNone/>
            </a:pPr>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Public or non-public, collaborative or without collaboration</a:t>
            </a:r>
            <a:endParaRPr sz="1600">
              <a:solidFill>
                <a:schemeClr val="dk1"/>
              </a:solidFill>
              <a:latin typeface="Nunito Sans"/>
              <a:ea typeface="Nunito Sans"/>
              <a:cs typeface="Nunito Sans"/>
              <a:sym typeface="Nunito Sans"/>
            </a:endParaRPr>
          </a:p>
          <a:p>
            <a:pPr marL="457200" lvl="0" indent="0" algn="l" rtl="0">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Interim meetings </a:t>
            </a:r>
            <a:endParaRPr sz="1600">
              <a:solidFill>
                <a:schemeClr val="dk1"/>
              </a:solidFill>
              <a:latin typeface="Nunito Sans"/>
              <a:ea typeface="Nunito Sans"/>
              <a:cs typeface="Nunito Sans"/>
              <a:sym typeface="Nunito Sans"/>
            </a:endParaRPr>
          </a:p>
          <a:p>
            <a:pPr marL="914400" lvl="1" indent="-330200" algn="l" rtl="0">
              <a:spcBef>
                <a:spcPts val="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May through December</a:t>
            </a:r>
            <a:endParaRPr sz="1600">
              <a:solidFill>
                <a:schemeClr val="dk1"/>
              </a:solidFill>
              <a:latin typeface="Nunito Sans"/>
              <a:ea typeface="Nunito Sans"/>
              <a:cs typeface="Nunito Sans"/>
              <a:sym typeface="Nunito Sans"/>
            </a:endParaRPr>
          </a:p>
          <a:p>
            <a:pPr marL="914400" lvl="0" indent="0" algn="l" rtl="0">
              <a:spcBef>
                <a:spcPts val="1200"/>
              </a:spcBef>
              <a:spcAft>
                <a:spcPts val="0"/>
              </a:spcAft>
              <a:buNone/>
            </a:pPr>
            <a:endParaRPr sz="1600">
              <a:solidFill>
                <a:schemeClr val="dk1"/>
              </a:solidFill>
              <a:latin typeface="Nunito Sans"/>
              <a:ea typeface="Nunito Sans"/>
              <a:cs typeface="Nunito Sans"/>
              <a:sym typeface="Nunito Sans"/>
            </a:endParaRPr>
          </a:p>
          <a:p>
            <a:pPr marL="457200" lvl="0" indent="-330200" algn="l" rtl="0">
              <a:spcBef>
                <a:spcPts val="1200"/>
              </a:spcBef>
              <a:spcAft>
                <a:spcPts val="0"/>
              </a:spcAft>
              <a:buClr>
                <a:schemeClr val="dk1"/>
              </a:buClr>
              <a:buSzPts val="1600"/>
              <a:buFont typeface="Nunito Sans"/>
              <a:buChar char="➔"/>
            </a:pPr>
            <a:r>
              <a:rPr lang="en" sz="1600">
                <a:solidFill>
                  <a:schemeClr val="dk1"/>
                </a:solidFill>
                <a:latin typeface="Nunito Sans"/>
                <a:ea typeface="Nunito Sans"/>
                <a:cs typeface="Nunito Sans"/>
                <a:sym typeface="Nunito Sans"/>
              </a:rPr>
              <a:t>General Session (an opportunity to do something without any partners)</a:t>
            </a:r>
            <a:endParaRPr sz="1600">
              <a:solidFill>
                <a:schemeClr val="dk1"/>
              </a:solidFill>
              <a:latin typeface="Nunito Sans"/>
              <a:ea typeface="Nunito Sans"/>
              <a:cs typeface="Nunito Sans"/>
              <a:sym typeface="Nunito Sans"/>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1335</Words>
  <Application>Microsoft Macintosh PowerPoint</Application>
  <PresentationFormat>On-screen Show (16:9)</PresentationFormat>
  <Paragraphs>102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Roboto</vt:lpstr>
      <vt:lpstr>Arial</vt:lpstr>
      <vt:lpstr>Nunito Sans</vt:lpstr>
      <vt:lpstr>Geometric</vt:lpstr>
      <vt:lpstr>   Legislative Update and Legislative Advocacy Planning </vt:lpstr>
      <vt:lpstr>SB 181 Parent Representation Amendments, Senator Harper   </vt:lpstr>
      <vt:lpstr>SB 161 Child Welfare Appeals, Senator Harper </vt:lpstr>
      <vt:lpstr>Requirement for Qualified Appellate Counsel</vt:lpstr>
      <vt:lpstr>SB 132 Child Welfare Revisions, Senator Harper  </vt:lpstr>
      <vt:lpstr>HB 248 Juvenile Amendments, Representative Snow</vt:lpstr>
      <vt:lpstr>SB 108 Indigent Defense Amendments, Senator Weiler</vt:lpstr>
      <vt:lpstr>Legislative activity and influencing public policy</vt:lpstr>
      <vt:lpstr>Process of creating legislation and the timing (It starts on May 4) </vt:lpstr>
      <vt:lpstr>HB 408 Child Welfare Revisions, Representative Birkeland </vt:lpstr>
      <vt:lpstr>How do we push for changes we need?</vt:lpstr>
      <vt:lpstr>What do we want to change through legislation this year? </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Legislative Update and Legislative Advocacy Planning </dc:title>
  <cp:lastModifiedBy>Microsoft Office User</cp:lastModifiedBy>
  <cp:revision>1</cp:revision>
  <dcterms:modified xsi:type="dcterms:W3CDTF">2022-05-11T18:25:51Z</dcterms:modified>
</cp:coreProperties>
</file>